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 SemiBold"/>
      <p:regular r:id="rId114"/>
      <p:bold r:id="rId115"/>
      <p:italic r:id="rId116"/>
      <p:boldItalic r:id="rId117"/>
    </p:embeddedFont>
    <p:embeddedFont>
      <p:font typeface="Roboto Mono Medium"/>
      <p:regular r:id="rId118"/>
      <p:bold r:id="rId119"/>
      <p:italic r:id="rId120"/>
      <p:boldItalic r:id="rId121"/>
    </p:embeddedFont>
    <p:embeddedFont>
      <p:font typeface="Hind Vadodara"/>
      <p:bold r:id="rId122"/>
    </p:embeddedFont>
    <p:embeddedFont>
      <p:font typeface="Montserrat"/>
      <p:bold r:id="rId123"/>
      <p:boldItalic r:id="rId124"/>
    </p:embeddedFont>
    <p:embeddedFont>
      <p:font typeface="Roboto Mono Light"/>
      <p:regular r:id="rId125"/>
      <p:bold r:id="rId126"/>
      <p:italic r:id="rId127"/>
      <p:boldItalic r:id="rId128"/>
    </p:embeddedFont>
    <p:embeddedFont>
      <p:font typeface="Montserrat Medium"/>
      <p:regular r:id="rId129"/>
      <p:bold r:id="rId130"/>
      <p:italic r:id="rId131"/>
      <p:boldItalic r:id="rId132"/>
    </p:embeddedFont>
    <p:embeddedFont>
      <p:font typeface="Montserrat Light"/>
      <p:regular r:id="rId133"/>
      <p:bold r:id="rId134"/>
      <p:italic r:id="rId135"/>
      <p:boldItalic r:id="rId136"/>
    </p:embeddedFont>
    <p:embeddedFont>
      <p:font typeface="Montserrat ExtraBold"/>
      <p:bold r:id="rId137"/>
      <p:boldItalic r:id="rId138"/>
    </p:embeddedFont>
    <p:embeddedFont>
      <p:font typeface="Roboto Mono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97B0E35-E0BD-4099-B8CC-419BF1105F42}">
  <a:tblStyle styleId="{697B0E35-E0BD-4099-B8CC-419BF1105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ontserratMedium-regular.fntdata"/><Relationship Id="rId128" Type="http://schemas.openxmlformats.org/officeDocument/2006/relationships/font" Target="fonts/RobotoMonoLight-boldItalic.fntdata"/><Relationship Id="rId127" Type="http://schemas.openxmlformats.org/officeDocument/2006/relationships/font" Target="fonts/RobotoMonoLight-italic.fntdata"/><Relationship Id="rId126" Type="http://schemas.openxmlformats.org/officeDocument/2006/relationships/font" Target="fonts/RobotoMonoLight-bold.fntdata"/><Relationship Id="rId26" Type="http://schemas.openxmlformats.org/officeDocument/2006/relationships/slide" Target="slides/slide21.xml"/><Relationship Id="rId121" Type="http://schemas.openxmlformats.org/officeDocument/2006/relationships/font" Target="fonts/RobotoMonoMedium-boldItalic.fntdata"/><Relationship Id="rId25" Type="http://schemas.openxmlformats.org/officeDocument/2006/relationships/slide" Target="slides/slide20.xml"/><Relationship Id="rId120" Type="http://schemas.openxmlformats.org/officeDocument/2006/relationships/font" Target="fonts/RobotoMono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MonoLight-regular.fntdata"/><Relationship Id="rId29" Type="http://schemas.openxmlformats.org/officeDocument/2006/relationships/slide" Target="slides/slide24.xml"/><Relationship Id="rId124" Type="http://schemas.openxmlformats.org/officeDocument/2006/relationships/font" Target="fonts/Montserrat-boldItalic.fntdata"/><Relationship Id="rId123" Type="http://schemas.openxmlformats.org/officeDocument/2006/relationships/font" Target="fonts/Montserrat-bold.fntdata"/><Relationship Id="rId122" Type="http://schemas.openxmlformats.org/officeDocument/2006/relationships/font" Target="fonts/HindVadodara-bold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MonoMedium-regular.fntdata"/><Relationship Id="rId117" Type="http://schemas.openxmlformats.org/officeDocument/2006/relationships/font" Target="fonts/MontserratSemiBold-boldItalic.fntdata"/><Relationship Id="rId116" Type="http://schemas.openxmlformats.org/officeDocument/2006/relationships/font" Target="fonts/MontserratSemiBold-italic.fntdata"/><Relationship Id="rId115" Type="http://schemas.openxmlformats.org/officeDocument/2006/relationships/font" Target="fonts/MontserratSemiBold-bold.fntdata"/><Relationship Id="rId119" Type="http://schemas.openxmlformats.org/officeDocument/2006/relationships/font" Target="fonts/RobotoMonoMedium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SemiBold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2" Type="http://schemas.openxmlformats.org/officeDocument/2006/relationships/font" Target="fonts/RobotoMono-boldItalic.fntdata"/><Relationship Id="rId141" Type="http://schemas.openxmlformats.org/officeDocument/2006/relationships/font" Target="fonts/RobotoMono-italic.fntdata"/><Relationship Id="rId140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obotoMono-regular.fntdata"/><Relationship Id="rId138" Type="http://schemas.openxmlformats.org/officeDocument/2006/relationships/font" Target="fonts/MontserratExtraBold-boldItalic.fntdata"/><Relationship Id="rId137" Type="http://schemas.openxmlformats.org/officeDocument/2006/relationships/font" Target="fonts/MontserratExtraBold-bold.fntdata"/><Relationship Id="rId132" Type="http://schemas.openxmlformats.org/officeDocument/2006/relationships/font" Target="fonts/MontserratMedium-boldItalic.fntdata"/><Relationship Id="rId131" Type="http://schemas.openxmlformats.org/officeDocument/2006/relationships/font" Target="fonts/MontserratMedium-italic.fntdata"/><Relationship Id="rId130" Type="http://schemas.openxmlformats.org/officeDocument/2006/relationships/font" Target="fonts/MontserratMedium-bold.fntdata"/><Relationship Id="rId136" Type="http://schemas.openxmlformats.org/officeDocument/2006/relationships/font" Target="fonts/MontserratLight-boldItalic.fntdata"/><Relationship Id="rId135" Type="http://schemas.openxmlformats.org/officeDocument/2006/relationships/font" Target="fonts/MontserratLight-italic.fntdata"/><Relationship Id="rId134" Type="http://schemas.openxmlformats.org/officeDocument/2006/relationships/font" Target="fonts/MontserratLight-bold.fntdata"/><Relationship Id="rId133" Type="http://schemas.openxmlformats.org/officeDocument/2006/relationships/font" Target="fonts/MontserratLight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SwiftUI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React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Vue.js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Litho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Flutter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Jetpack Compose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bit late in the party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Can’t say about others, but Compose is also built around Reactive Principles, we will soon see how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Benefits - separation of concerns, Functional, developers language / way of saying things thus increased speed of development, seemless interactive between developers and designers, DSL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Fully declarative for defining UI components, including drawing and creating custom layouts. Simply describe your UI as a set of composable functions, and the framework handles UI optimizations under the hood and automatic updates to the view hierarchy.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Also, Functional constraints make it more ideomatic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124"/>
                </a:solidFill>
                <a:latin typeface="Roboto Mono"/>
                <a:ea typeface="Roboto Mono"/>
                <a:cs typeface="Roboto Mono"/>
                <a:sym typeface="Roboto Mono"/>
              </a:rPr>
              <a:t>Compose is also Reactive by nature, how? We will see later in this session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All the benifits of a DSL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Benefits - separation of concerns, Functional, developers language / way of saying things thus increased speed of development, seemless interactive between developers and designers, DSL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Jetpack Compose dramatically reduces memory usage, and increases performance of the app, we will see how, later in this slide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Benefits - separation of concerns, Functional, developers language / way of saying things thus increased speed of development, seemless interactive between developers and designers, DSL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 the compiler won’t need to parse lots of huge XML files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Jetpack Compose dramatically reduces memory usage, and increases performance of the app, we will see how, later in this slide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Jetpack Compose dramatically reduces memory usage, and increases performance of the app, we will see how, later in this slide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will just write &amp; compose simple “PURE” functions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this is how a composable function looks like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suspended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 Annotating a function or expression with [Composable] changes the type of that function 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expression. For example, [Composable] functions can only ever be called from within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[Composable] function. A useful mental model for [Composable] functions is that an implicit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"composable context" is passed into a [Composable] function, and is done so implicitly when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is called from within another [Composable] function.  This "context" can be used to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information from previous executions of the function that happened at the same logical point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* the tree.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This is what @Composable transforms a Composable function to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let’s make this counter App, to actually understand how to use Jetpack Compose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When user clicks on Increase the count should increment by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Jetpack Compose is still in pre-alpha, thus there might be some frustrating issues you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Such as changing the background color of a button while using a custom theme can be very challenging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This is what the code looks like in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Instead of setContentView(R.layout.layoutid), we will use something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Now, let’s brak this down to understand each of the lines here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Just like a JCB crane is needed for preparing the foundation of a Building Strcuture ...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Now, we know, what CraneWrapper and CustomTheme does, let us now inspect the Counter function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this is the Counter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called the Text Function and then the Button Function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Compose team member @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Learnt a lot about Compose from him.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this is the Counter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called the Text Function and then the Button Function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this is the Counter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called the Text Function and then the Button Function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this is the Counter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called the Text Function and then the Button Function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And this is the result of our Counter Function, messed up right?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Compose works pretty like FrameLayout / RelativeLayout, just the difference is that height/width defaults to Match Parent or similar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that’s how the corrected version of the Counter function looks like, we use Columns and Rows and Padding. Don’t worry, even I can’t read, I’ve closer look in next slides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that’s how the corrected version of the Counter function looks like, we use Columns and Rows and Padding. Don’t worry, even I can’t read, I’ve closer look in next slides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that’s how the corrected version of the Counter function looks like, we use Columns and Rows and Padding. Don’t worry, even I can’t read, I’ve closer look in next slides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 the UI part is done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we have a state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countState is a val, that means countState can’t change. But the +state is a effect, it transforms the value inside curly braces to a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Any function / group dependant on a State, get’s a recompose whenever the value of a state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To increment the counter, we just need to call countState.value++, thus the value gets incremented, and the text will also get updated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Talk about what is state, recompose, and give a little hint on how it works And it’s done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2" name="Google Shape;72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we have a state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countState is a val, that means countState can’t change. But the +state is a effect, it transforms the value inside curly braces to a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Any function / group dependant on a State, get’s a recompose whenever the value of a state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To increment the counter, we just need to call countState.value++, thus the value gets incremented, and the text will also get updated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Talk about what is state, recompose, and give a little hint on how it works And it’s done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we have a state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countState is a val, that means countState can’t change. But the +state is a effect, it transforms the value inside curly braces to a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Any function / group dependant on a State, get’s a recompose whenever the value of a state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To increment the counter, we just need to call countState.value++, thus the value gets incremented, and the text will also get updated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Talk about what is state, recompose, and give a little hint on how it works And it’s done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6" name="Google Shape;74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the whole counter app is done. We learnt how to use Compose, now lets focus on How Compose works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Gap Buffers are commonly known as efficient text buffers inside various text editors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1" name="Google Shape;78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Gap buffer represents a flattened tree of objects, backed by a simple, flat contiguous array, of size larger than the tree itself.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Inserting an object into the Gap Buffer (just like an usual array) is cheap, constant time operation, just insert an item and increment the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Inserting in left of Gap Buffer is still O(1), unlike usual Array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4" name="Google Shape;794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Compose uses the Gap Buffer in a slightly different way, and call it Slot Table, but core principles and tradeoffs are same.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arrow on the top represents current index, which points the index in the array where the current operation is being conducted.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arrow on the top represents current index, which points the index in the array where the current operation is being conducted.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4" name="Google Shape;824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Inserting an object into the Gap Buffer (just like an usual array) is cheap, constant time operation, just insert an item and increment the index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So, let’s see how our Counter Composable would be rendered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Google Shape;987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Inserting an object into the Gap Buffer (just like an usual array) is cheap, constant time operation, just insert an item and increment the index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">
  <p:cSld name="Presenta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51" name="Google Shape;51;p13"/>
          <p:cNvPicPr preferRelativeResize="0"/>
          <p:nvPr/>
        </p:nvPicPr>
        <p:blipFill rotWithShape="1">
          <a:blip r:embed="rId2">
            <a:alphaModFix/>
          </a:blip>
          <a:srcRect b="7180" l="18039" r="9280" t="21303"/>
          <a:stretch/>
        </p:blipFill>
        <p:spPr>
          <a:xfrm>
            <a:off x="5111674" y="732458"/>
            <a:ext cx="3738266" cy="36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07.xml.rels><?xml version="1.0" encoding="UTF-8" standalone="yes"?><Relationships xmlns="http://schemas.openxmlformats.org/package/2006/relationships"><Relationship Id="rId11" Type="http://schemas.openxmlformats.org/officeDocument/2006/relationships/hyperlink" Target="https://rivu.dev" TargetMode="External"/><Relationship Id="rId10" Type="http://schemas.openxmlformats.org/officeDocument/2006/relationships/hyperlink" Target="https://twitter.com/@rivuchakrabort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developer.android.com/jetpack/compose" TargetMode="External"/><Relationship Id="rId4" Type="http://schemas.openxmlformats.org/officeDocument/2006/relationships/hyperlink" Target="http://bit.ly/composefirstprinciple" TargetMode="External"/><Relationship Id="rId9" Type="http://schemas.openxmlformats.org/officeDocument/2006/relationships/hyperlink" Target="https://fragmentedpodcast.com/episodes/172/" TargetMode="External"/><Relationship Id="rId5" Type="http://schemas.openxmlformats.org/officeDocument/2006/relationships/hyperlink" Target="http://bit.ly/contentondeclarativeUI" TargetMode="External"/><Relationship Id="rId6" Type="http://schemas.openxmlformats.org/officeDocument/2006/relationships/hyperlink" Target="https://speakerdeck.com/lelandrichardson/react-meet-compose" TargetMode="External"/><Relationship Id="rId7" Type="http://schemas.openxmlformats.org/officeDocument/2006/relationships/hyperlink" Target="https://www.rivu.dev/writing-android-ui-code-in-jetpack-compose/" TargetMode="External"/><Relationship Id="rId8" Type="http://schemas.openxmlformats.org/officeDocument/2006/relationships/hyperlink" Target="https://rivu.dev/jetpack-compose-managing-states/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5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Relationship Id="rId6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twitter.com/@rivuchakraborty" TargetMode="External"/><Relationship Id="rId6" Type="http://schemas.openxmlformats.org/officeDocument/2006/relationships/hyperlink" Target="https://rivu.dev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hyperlink" Target="https://twitter.com/@rivuchakraborty" TargetMode="External"/><Relationship Id="rId7" Type="http://schemas.openxmlformats.org/officeDocument/2006/relationships/hyperlink" Target="https://rivu.dev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hyperlink" Target="https://twitter.com/@rivuchakraborty" TargetMode="External"/><Relationship Id="rId8" Type="http://schemas.openxmlformats.org/officeDocument/2006/relationships/hyperlink" Target="https://rivu.de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hyperlink" Target="https://rivu.dev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hyperlink" Target="https://twitter.com/@rivuchakraborty" TargetMode="External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hyperlink" Target="https://rivu.de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hyperlink" Target="https://twitter.com/@rivuchakrabor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hyperlink" Target="https://rivu.de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hyperlink" Target="https://twitter.com/@rivuchakrabor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hyperlink" Target="https://rivu.de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hyperlink" Target="https://twitter.com/@rivuchakrabor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ivu.dev/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s://www.packtpub.com/in/application-development/hands-data-structures-and-algorithms-kotli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9" Type="http://schemas.openxmlformats.org/officeDocument/2006/relationships/hyperlink" Target="https://www.packtpub.com/application-development/functional-kotlin" TargetMode="External"/><Relationship Id="rId5" Type="http://schemas.openxmlformats.org/officeDocument/2006/relationships/hyperlink" Target="https://www.rivu.dev" TargetMode="External"/><Relationship Id="rId6" Type="http://schemas.openxmlformats.org/officeDocument/2006/relationships/hyperlink" Target="https://caster.io/instructors/rivu-chakraborty" TargetMode="External"/><Relationship Id="rId7" Type="http://schemas.openxmlformats.org/officeDocument/2006/relationships/hyperlink" Target="https://www.rivu.dev/public-speaking/" TargetMode="External"/><Relationship Id="rId8" Type="http://schemas.openxmlformats.org/officeDocument/2006/relationships/hyperlink" Target="https://www.packtpub.com/application-development/reactive-programming-kotli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gif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gif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Relationship Id="rId5" Type="http://schemas.openxmlformats.org/officeDocument/2006/relationships/image" Target="../media/image2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hyperlink" Target="https://twitter.com/@rivuchakraborty" TargetMode="External"/><Relationship Id="rId6" Type="http://schemas.openxmlformats.org/officeDocument/2006/relationships/hyperlink" Target="https://rivu.dev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Relationship Id="rId5" Type="http://schemas.openxmlformats.org/officeDocument/2006/relationships/image" Target="../media/image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Relationship Id="rId5" Type="http://schemas.openxmlformats.org/officeDocument/2006/relationships/image" Target="../media/image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5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twitter.com/@rivuchakraborty" TargetMode="External"/><Relationship Id="rId5" Type="http://schemas.openxmlformats.org/officeDocument/2006/relationships/hyperlink" Target="https://rivu.dev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twitter.com/@rivuchakraborty" TargetMode="External"/><Relationship Id="rId4" Type="http://schemas.openxmlformats.org/officeDocument/2006/relationships/hyperlink" Target="https://rivu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2882850" y="2886100"/>
            <a:ext cx="33783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Hello</a:t>
            </a:r>
            <a:r>
              <a:rPr b="1" i="0" lang="en-US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Baroda</a:t>
            </a:r>
            <a:r>
              <a:rPr b="1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!!</a:t>
            </a:r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9" name="Google Shape;59;p1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-232852" y="5044798"/>
            <a:ext cx="9913254" cy="98703"/>
            <a:chOff x="-1" y="-1"/>
            <a:chExt cx="9913252" cy="98702"/>
          </a:xfrm>
        </p:grpSpPr>
        <p:sp>
          <p:nvSpPr>
            <p:cNvPr id="64" name="Google Shape;64;p1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4"/>
          <p:cNvSpPr txBox="1"/>
          <p:nvPr/>
        </p:nvSpPr>
        <p:spPr>
          <a:xfrm>
            <a:off x="2779659" y="75592"/>
            <a:ext cx="4046401" cy="411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DDDDDD"/>
                </a:solidFill>
                <a:latin typeface="Montserrat"/>
                <a:ea typeface="Montserrat"/>
                <a:cs typeface="Montserrat"/>
                <a:sym typeface="Montserrat"/>
              </a:rPr>
              <a:t>Slide Design by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4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instagram.com/mohijeet/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200899" y="3307552"/>
            <a:ext cx="6742202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Rivu Chakraborty</a:t>
            </a:r>
            <a:endParaRPr/>
          </a:p>
        </p:txBody>
      </p:sp>
      <p:pic>
        <p:nvPicPr>
          <p:cNvPr descr="49a43618_o.jpeg"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2850" y="895350"/>
            <a:ext cx="3378300" cy="2041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2380050" y="1856837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pic>
        <p:nvPicPr>
          <p:cNvPr descr="Google Shape;174;p23"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264" y="2590675"/>
            <a:ext cx="821498" cy="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81" name="Google Shape;181;p2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3"/>
          <p:cNvSpPr txBox="1"/>
          <p:nvPr/>
        </p:nvSpPr>
        <p:spPr>
          <a:xfrm>
            <a:off x="7211650" y="174824"/>
            <a:ext cx="2303400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  <p:grpSp>
        <p:nvGrpSpPr>
          <p:cNvPr id="1420" name="Google Shape;1420;p11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21" name="Google Shape;1421;p11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1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1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1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5" name="Google Shape;1425;p113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426" name="Google Shape;1426;p113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27" name="Google Shape;1427;p11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428" name="Google Shape;1428;p113"/>
          <p:cNvSpPr txBox="1"/>
          <p:nvPr/>
        </p:nvSpPr>
        <p:spPr>
          <a:xfrm>
            <a:off x="69118" y="678461"/>
            <a:ext cx="9005764" cy="174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ModelClassExampleActivity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stateModel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compositeDisposable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CompositeDisposable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(stateModel,::loadData)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loadData()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loadData()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disposable =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.subscribe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(it)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stateModel.error = it.errorDetails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stateModel.user = it.user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compositeDisposable.add(disposable)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onDestroy()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.onDestroy()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compositeDisposable.dispose()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14"/>
          <p:cNvSpPr txBox="1"/>
          <p:nvPr/>
        </p:nvSpPr>
        <p:spPr>
          <a:xfrm>
            <a:off x="69118" y="-2779361"/>
            <a:ext cx="9005764" cy="170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ModelClassExampleActivity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stateModel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compositeDisposable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CompositeDisposable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(stateModel,::loadData)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loadData()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loadData()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disposable =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.subscribe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(it)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stateModel.error = it.errorDetails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stateModel.user = it.user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compositeDisposable.add(disposable)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onDestroy()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.onDestroy()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compositeDisposable.dispose()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14"/>
          <p:cNvSpPr txBox="1"/>
          <p:nvPr/>
        </p:nvSpPr>
        <p:spPr>
          <a:xfrm rot="5400000">
            <a:off x="7740943" y="959639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  <p:grpSp>
        <p:nvGrpSpPr>
          <p:cNvPr id="1435" name="Google Shape;1435;p11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36" name="Google Shape;1436;p11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1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1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1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0" name="Google Shape;1440;p114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41" name="Google Shape;1441;p11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15"/>
          <p:cNvSpPr txBox="1"/>
          <p:nvPr/>
        </p:nvSpPr>
        <p:spPr>
          <a:xfrm>
            <a:off x="69118" y="-7780271"/>
            <a:ext cx="9005764" cy="170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ModelClassExampleActivity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stateModel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compositeDisposable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CompositeDisposable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(stateModel,::loadData)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loadData()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loadData()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disposable =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.subscribe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(it)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stateModel.error = it.errorDetails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stateModel.user = it.user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compositeDisposable.add(disposable)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onDestroy()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.onDestroy()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compositeDisposable.dispose()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7" name="Google Shape;1447;p11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48" name="Google Shape;1448;p11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1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1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2" name="Google Shape;1452;p115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53" name="Google Shape;1453;p11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454" name="Google Shape;1454;p115"/>
          <p:cNvSpPr txBox="1"/>
          <p:nvPr/>
        </p:nvSpPr>
        <p:spPr>
          <a:xfrm rot="5400000">
            <a:off x="7740943" y="959639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16"/>
          <p:cNvSpPr txBox="1"/>
          <p:nvPr/>
        </p:nvSpPr>
        <p:spPr>
          <a:xfrm>
            <a:off x="69118" y="-13018451"/>
            <a:ext cx="9005764" cy="170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ModelClassExampleActivity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stateModel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compositeDisposable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CompositeDisposable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(stateModel,::loadData)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loadData()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loadData()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disposable =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.subscribe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(it)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stateModel.isLoading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stateModel.error = it.errorDetails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stateModel.user = it.user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compositeDisposable.add(disposable)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onDestroy()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.onDestroy()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compositeDisposable.dispose()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0" name="Google Shape;1460;p11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61" name="Google Shape;1461;p11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1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1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1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5" name="Google Shape;1465;p116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66" name="Google Shape;1466;p11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467" name="Google Shape;1467;p116"/>
          <p:cNvSpPr txBox="1"/>
          <p:nvPr/>
        </p:nvSpPr>
        <p:spPr>
          <a:xfrm rot="5400000">
            <a:off x="7740943" y="959639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7"/>
          <p:cNvSpPr txBox="1"/>
          <p:nvPr/>
        </p:nvSpPr>
        <p:spPr>
          <a:xfrm rot="5400000">
            <a:off x="7735619" y="936386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Composable</a:t>
            </a:r>
            <a:endParaRPr/>
          </a:p>
        </p:txBody>
      </p:sp>
      <p:grpSp>
        <p:nvGrpSpPr>
          <p:cNvPr id="1473" name="Google Shape;1473;p11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74" name="Google Shape;1474;p11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1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1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1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8" name="Google Shape;1478;p117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479" name="Google Shape;1479;p11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480" name="Google Shape;1480;p117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81" name="Google Shape;1481;p117"/>
          <p:cNvSpPr txBox="1"/>
          <p:nvPr/>
        </p:nvSpPr>
        <p:spPr>
          <a:xfrm>
            <a:off x="69056" y="427503"/>
            <a:ext cx="9005888" cy="68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viewStateModel.user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(viewStateModel.isLoading)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(viewStateModel.error.isNotBlank() || user ==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8"/>
          <p:cNvSpPr txBox="1"/>
          <p:nvPr/>
        </p:nvSpPr>
        <p:spPr>
          <a:xfrm>
            <a:off x="69056" y="-1498030"/>
            <a:ext cx="9005888" cy="68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ModelComposable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viewStateModel.user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(viewStateModel.isLoading)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(viewStateModel.error.isNotBlank() || user ==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7" name="Google Shape;1487;p11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88" name="Google Shape;1488;p11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1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1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1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2" name="Google Shape;1492;p11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9"/>
          <p:cNvSpPr txBox="1"/>
          <p:nvPr/>
        </p:nvSpPr>
        <p:spPr>
          <a:xfrm>
            <a:off x="1982699" y="209824"/>
            <a:ext cx="5178602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Talk Composing UI</a:t>
            </a:r>
            <a:b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Take Aways</a:t>
            </a:r>
            <a:endParaRPr/>
          </a:p>
        </p:txBody>
      </p:sp>
      <p:grpSp>
        <p:nvGrpSpPr>
          <p:cNvPr id="1498" name="Google Shape;1498;p11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99" name="Google Shape;1499;p11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1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1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1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p11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504" name="Google Shape;1504;p119"/>
          <p:cNvSpPr txBox="1"/>
          <p:nvPr/>
        </p:nvSpPr>
        <p:spPr>
          <a:xfrm>
            <a:off x="331477" y="1369863"/>
            <a:ext cx="8481046" cy="240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54000" lvl="0" marL="292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8A75A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78A75A"/>
                </a:solidFill>
                <a:latin typeface="Arial"/>
                <a:ea typeface="Arial"/>
                <a:cs typeface="Arial"/>
                <a:sym typeface="Arial"/>
              </a:rPr>
              <a:t>Try out Jetpack Compose</a:t>
            </a:r>
            <a:endParaRPr/>
          </a:p>
          <a:p>
            <a:pPr indent="-254000" lvl="0" marL="292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8A75A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78A75A"/>
                </a:solidFill>
                <a:latin typeface="Arial"/>
                <a:ea typeface="Arial"/>
                <a:cs typeface="Arial"/>
                <a:sym typeface="Arial"/>
              </a:rPr>
              <a:t>Play with +state, +model</a:t>
            </a:r>
            <a:endParaRPr/>
          </a:p>
          <a:p>
            <a:pPr indent="-254000" lvl="0" marL="292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8A75A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78A75A"/>
                </a:solidFill>
                <a:latin typeface="Arial"/>
                <a:ea typeface="Arial"/>
                <a:cs typeface="Arial"/>
                <a:sym typeface="Arial"/>
              </a:rPr>
              <a:t>Try @Model class</a:t>
            </a:r>
            <a:endParaRPr/>
          </a:p>
          <a:p>
            <a:pPr indent="-254000" lvl="0" marL="2921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8A75A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78A75A"/>
                </a:solidFill>
                <a:latin typeface="Arial"/>
                <a:ea typeface="Arial"/>
                <a:cs typeface="Arial"/>
                <a:sym typeface="Arial"/>
              </a:rPr>
              <a:t>Try using your preferred Architecture Pattern with Jetpack Compose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20"/>
          <p:cNvSpPr txBox="1"/>
          <p:nvPr/>
        </p:nvSpPr>
        <p:spPr>
          <a:xfrm>
            <a:off x="1982699" y="209824"/>
            <a:ext cx="5178602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Talk Composing UI</a:t>
            </a:r>
            <a:b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/>
          </a:p>
        </p:txBody>
      </p:sp>
      <p:sp>
        <p:nvSpPr>
          <p:cNvPr id="1510" name="Google Shape;1510;p120"/>
          <p:cNvSpPr txBox="1"/>
          <p:nvPr/>
        </p:nvSpPr>
        <p:spPr>
          <a:xfrm>
            <a:off x="311899" y="1403733"/>
            <a:ext cx="8520202" cy="2336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https://developer.android.com/jetpack/compose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http://bit.ly/composefirstprinciple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http://bit.ly/contentondeclarativeUI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https://speakerdeck.com/lelandrichardson/react-meet-compose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https://rivu.dev/writing-android-ui-code-in-jetpack-compose/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https://rivu.dev/jetpack-compose-managing-states/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85E1"/>
              </a:buClr>
              <a:buSzPts val="1800"/>
              <a:buFont typeface="Montserrat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https://fragmentedpodcast.com/episodes/172/</a:t>
            </a:r>
            <a:endParaRPr/>
          </a:p>
        </p:txBody>
      </p:sp>
      <p:grpSp>
        <p:nvGrpSpPr>
          <p:cNvPr id="1511" name="Google Shape;1511;p12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512" name="Google Shape;1512;p12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2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2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2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6" name="Google Shape;1516;p120"/>
          <p:cNvSpPr txBox="1"/>
          <p:nvPr/>
        </p:nvSpPr>
        <p:spPr>
          <a:xfrm>
            <a:off x="6538356" y="4473713"/>
            <a:ext cx="2591401" cy="66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Mon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Mon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1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21"/>
          <p:cNvSpPr txBox="1"/>
          <p:nvPr/>
        </p:nvSpPr>
        <p:spPr>
          <a:xfrm>
            <a:off x="1550490" y="2529663"/>
            <a:ext cx="3378301" cy="728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Hind Vadodara"/>
              <a:buNone/>
            </a:pPr>
            <a:r>
              <a:rPr b="1" i="0" lang="en-US" sz="3000" u="none" cap="none" strike="noStrike">
                <a:solidFill>
                  <a:srgbClr val="E69138"/>
                </a:solidFill>
                <a:latin typeface="Hind Vadodara"/>
                <a:ea typeface="Hind Vadodara"/>
                <a:cs typeface="Hind Vadodara"/>
                <a:sym typeface="Hind Vadodara"/>
              </a:rPr>
              <a:t>धन्यवाद</a:t>
            </a:r>
            <a:r>
              <a:rPr b="1" i="0" lang="en-U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!!</a:t>
            </a:r>
            <a:endParaRPr/>
          </a:p>
        </p:txBody>
      </p:sp>
      <p:grpSp>
        <p:nvGrpSpPr>
          <p:cNvPr id="1522" name="Google Shape;1522;p121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523" name="Google Shape;1523;p12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2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2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2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7" name="Google Shape;1527;p121"/>
          <p:cNvGrpSpPr/>
          <p:nvPr/>
        </p:nvGrpSpPr>
        <p:grpSpPr>
          <a:xfrm>
            <a:off x="-232852" y="5044798"/>
            <a:ext cx="9913254" cy="98703"/>
            <a:chOff x="-1" y="-1"/>
            <a:chExt cx="9913252" cy="98702"/>
          </a:xfrm>
        </p:grpSpPr>
        <p:sp>
          <p:nvSpPr>
            <p:cNvPr id="1528" name="Google Shape;1528;p12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2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2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2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121"/>
          <p:cNvSpPr txBox="1"/>
          <p:nvPr/>
        </p:nvSpPr>
        <p:spPr>
          <a:xfrm>
            <a:off x="3947199" y="2567763"/>
            <a:ext cx="33783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3000"/>
              <a:buFont typeface="Montserrat ExtraBold"/>
              <a:buNone/>
            </a:pPr>
            <a:r>
              <a:rPr b="0" i="0" lang="en-US" sz="3000" u="none" cap="none" strike="noStrike">
                <a:solidFill>
                  <a:srgbClr val="E691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</a:t>
            </a:r>
            <a:r>
              <a:rPr b="0" i="0" lang="en-US" sz="30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!!</a:t>
            </a:r>
            <a:endParaRPr/>
          </a:p>
        </p:txBody>
      </p:sp>
      <p:sp>
        <p:nvSpPr>
          <p:cNvPr id="1533" name="Google Shape;1533;p121"/>
          <p:cNvSpPr txBox="1"/>
          <p:nvPr/>
        </p:nvSpPr>
        <p:spPr>
          <a:xfrm>
            <a:off x="2916149" y="3229929"/>
            <a:ext cx="3311702" cy="817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</a:pPr>
            <a:r>
              <a:rPr b="0" i="0" lang="en-US" sz="19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</a:pPr>
            <a:r>
              <a:rPr b="0" i="0" lang="en-US" sz="19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  <p:sp>
        <p:nvSpPr>
          <p:cNvPr id="1534" name="Google Shape;1534;p121"/>
          <p:cNvSpPr txBox="1"/>
          <p:nvPr/>
        </p:nvSpPr>
        <p:spPr>
          <a:xfrm>
            <a:off x="3094354" y="110520"/>
            <a:ext cx="3258842" cy="360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 Design by </a:t>
            </a:r>
            <a:r>
              <a:rPr b="0" i="0" lang="en-US" sz="11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instagram.com/mohijeet/</a:t>
            </a:r>
            <a:endParaRPr/>
          </a:p>
        </p:txBody>
      </p:sp>
      <p:pic>
        <p:nvPicPr>
          <p:cNvPr descr="49a43618_o.jpeg" id="1535" name="Google Shape;1535;p121"/>
          <p:cNvPicPr preferRelativeResize="0"/>
          <p:nvPr/>
        </p:nvPicPr>
        <p:blipFill rotWithShape="1">
          <a:blip r:embed="rId6">
            <a:alphaModFix/>
          </a:blip>
          <a:srcRect b="3" l="0" r="2" t="0"/>
          <a:stretch/>
        </p:blipFill>
        <p:spPr>
          <a:xfrm>
            <a:off x="2882899" y="639829"/>
            <a:ext cx="3378201" cy="2041922"/>
          </a:xfrm>
          <a:custGeom>
            <a:rect b="b" l="l" r="r" t="t"/>
            <a:pathLst>
              <a:path extrusionOk="0" h="21600" w="21600">
                <a:moveTo>
                  <a:pt x="15375" y="0"/>
                </a:moveTo>
                <a:lnTo>
                  <a:pt x="15360" y="651"/>
                </a:lnTo>
                <a:lnTo>
                  <a:pt x="15340" y="1301"/>
                </a:lnTo>
                <a:lnTo>
                  <a:pt x="14992" y="1352"/>
                </a:lnTo>
                <a:cubicBezTo>
                  <a:pt x="14599" y="1406"/>
                  <a:pt x="14637" y="1282"/>
                  <a:pt x="14622" y="2536"/>
                </a:cubicBezTo>
                <a:cubicBezTo>
                  <a:pt x="14614" y="3138"/>
                  <a:pt x="14601" y="3194"/>
                  <a:pt x="14467" y="3279"/>
                </a:cubicBezTo>
                <a:cubicBezTo>
                  <a:pt x="14387" y="3329"/>
                  <a:pt x="14322" y="3431"/>
                  <a:pt x="14322" y="3506"/>
                </a:cubicBezTo>
                <a:cubicBezTo>
                  <a:pt x="14322" y="3691"/>
                  <a:pt x="14174" y="3879"/>
                  <a:pt x="14018" y="3892"/>
                </a:cubicBezTo>
                <a:cubicBezTo>
                  <a:pt x="13897" y="3902"/>
                  <a:pt x="13886" y="3959"/>
                  <a:pt x="13870" y="4605"/>
                </a:cubicBezTo>
                <a:cubicBezTo>
                  <a:pt x="13855" y="5255"/>
                  <a:pt x="13912" y="5510"/>
                  <a:pt x="13995" y="5151"/>
                </a:cubicBezTo>
                <a:cubicBezTo>
                  <a:pt x="14041" y="4952"/>
                  <a:pt x="14150" y="5070"/>
                  <a:pt x="14150" y="5319"/>
                </a:cubicBezTo>
                <a:cubicBezTo>
                  <a:pt x="14150" y="5427"/>
                  <a:pt x="14207" y="5595"/>
                  <a:pt x="14279" y="5693"/>
                </a:cubicBezTo>
                <a:cubicBezTo>
                  <a:pt x="14470" y="5953"/>
                  <a:pt x="14356" y="6230"/>
                  <a:pt x="14068" y="6201"/>
                </a:cubicBezTo>
                <a:lnTo>
                  <a:pt x="13858" y="6176"/>
                </a:lnTo>
                <a:lnTo>
                  <a:pt x="13858" y="6637"/>
                </a:lnTo>
                <a:cubicBezTo>
                  <a:pt x="13858" y="6890"/>
                  <a:pt x="13886" y="7150"/>
                  <a:pt x="13924" y="7213"/>
                </a:cubicBezTo>
                <a:cubicBezTo>
                  <a:pt x="13976" y="7300"/>
                  <a:pt x="13970" y="7369"/>
                  <a:pt x="13888" y="7519"/>
                </a:cubicBezTo>
                <a:cubicBezTo>
                  <a:pt x="13796" y="7688"/>
                  <a:pt x="13708" y="7716"/>
                  <a:pt x="13246" y="7716"/>
                </a:cubicBezTo>
                <a:cubicBezTo>
                  <a:pt x="12753" y="7716"/>
                  <a:pt x="12702" y="7695"/>
                  <a:pt x="12576" y="7473"/>
                </a:cubicBezTo>
                <a:cubicBezTo>
                  <a:pt x="12472" y="7290"/>
                  <a:pt x="12423" y="7261"/>
                  <a:pt x="12363" y="7343"/>
                </a:cubicBezTo>
                <a:cubicBezTo>
                  <a:pt x="12320" y="7402"/>
                  <a:pt x="12282" y="7410"/>
                  <a:pt x="12277" y="7364"/>
                </a:cubicBezTo>
                <a:cubicBezTo>
                  <a:pt x="12272" y="7317"/>
                  <a:pt x="12261" y="7236"/>
                  <a:pt x="12254" y="7183"/>
                </a:cubicBezTo>
                <a:cubicBezTo>
                  <a:pt x="12247" y="7130"/>
                  <a:pt x="12237" y="6950"/>
                  <a:pt x="12234" y="6780"/>
                </a:cubicBezTo>
                <a:lnTo>
                  <a:pt x="12226" y="6470"/>
                </a:lnTo>
                <a:lnTo>
                  <a:pt x="11863" y="6444"/>
                </a:lnTo>
                <a:lnTo>
                  <a:pt x="11500" y="6411"/>
                </a:lnTo>
                <a:lnTo>
                  <a:pt x="11470" y="5785"/>
                </a:lnTo>
                <a:cubicBezTo>
                  <a:pt x="11443" y="5212"/>
                  <a:pt x="11428" y="5157"/>
                  <a:pt x="11305" y="5147"/>
                </a:cubicBezTo>
                <a:cubicBezTo>
                  <a:pt x="11109" y="5131"/>
                  <a:pt x="11049" y="4988"/>
                  <a:pt x="11018" y="4463"/>
                </a:cubicBezTo>
                <a:cubicBezTo>
                  <a:pt x="10985" y="3891"/>
                  <a:pt x="11048" y="3782"/>
                  <a:pt x="11442" y="3741"/>
                </a:cubicBezTo>
                <a:lnTo>
                  <a:pt x="11731" y="3711"/>
                </a:lnTo>
                <a:lnTo>
                  <a:pt x="11584" y="3489"/>
                </a:lnTo>
                <a:cubicBezTo>
                  <a:pt x="11445" y="3274"/>
                  <a:pt x="11446" y="3262"/>
                  <a:pt x="11549" y="3136"/>
                </a:cubicBezTo>
                <a:cubicBezTo>
                  <a:pt x="11608" y="3064"/>
                  <a:pt x="11697" y="3029"/>
                  <a:pt x="11747" y="3061"/>
                </a:cubicBezTo>
                <a:cubicBezTo>
                  <a:pt x="11818" y="3106"/>
                  <a:pt x="11824" y="3082"/>
                  <a:pt x="11777" y="2943"/>
                </a:cubicBezTo>
                <a:cubicBezTo>
                  <a:pt x="11714" y="2755"/>
                  <a:pt x="11800" y="2357"/>
                  <a:pt x="11906" y="2347"/>
                </a:cubicBezTo>
                <a:cubicBezTo>
                  <a:pt x="11938" y="2344"/>
                  <a:pt x="12025" y="2475"/>
                  <a:pt x="12097" y="2637"/>
                </a:cubicBezTo>
                <a:lnTo>
                  <a:pt x="12226" y="2930"/>
                </a:lnTo>
                <a:lnTo>
                  <a:pt x="12236" y="2645"/>
                </a:lnTo>
                <a:cubicBezTo>
                  <a:pt x="12241" y="2489"/>
                  <a:pt x="12238" y="2296"/>
                  <a:pt x="12231" y="2217"/>
                </a:cubicBezTo>
                <a:cubicBezTo>
                  <a:pt x="12224" y="2137"/>
                  <a:pt x="12218" y="1914"/>
                  <a:pt x="12219" y="1717"/>
                </a:cubicBezTo>
                <a:lnTo>
                  <a:pt x="12221" y="1360"/>
                </a:lnTo>
                <a:lnTo>
                  <a:pt x="11858" y="1331"/>
                </a:lnTo>
                <a:lnTo>
                  <a:pt x="11500" y="1301"/>
                </a:lnTo>
                <a:lnTo>
                  <a:pt x="11480" y="651"/>
                </a:lnTo>
                <a:lnTo>
                  <a:pt x="11465" y="8"/>
                </a:lnTo>
                <a:cubicBezTo>
                  <a:pt x="7445" y="17"/>
                  <a:pt x="5647" y="42"/>
                  <a:pt x="5656" y="122"/>
                </a:cubicBezTo>
                <a:cubicBezTo>
                  <a:pt x="5680" y="314"/>
                  <a:pt x="5532" y="690"/>
                  <a:pt x="5461" y="617"/>
                </a:cubicBezTo>
                <a:cubicBezTo>
                  <a:pt x="5417" y="572"/>
                  <a:pt x="5406" y="640"/>
                  <a:pt x="5430" y="840"/>
                </a:cubicBezTo>
                <a:cubicBezTo>
                  <a:pt x="5479" y="1243"/>
                  <a:pt x="5387" y="1352"/>
                  <a:pt x="4994" y="1352"/>
                </a:cubicBezTo>
                <a:lnTo>
                  <a:pt x="4656" y="1352"/>
                </a:lnTo>
                <a:lnTo>
                  <a:pt x="4649" y="1952"/>
                </a:lnTo>
                <a:cubicBezTo>
                  <a:pt x="4644" y="2284"/>
                  <a:pt x="4639" y="2641"/>
                  <a:pt x="4636" y="2746"/>
                </a:cubicBezTo>
                <a:cubicBezTo>
                  <a:pt x="4633" y="2850"/>
                  <a:pt x="4573" y="2983"/>
                  <a:pt x="4504" y="3040"/>
                </a:cubicBezTo>
                <a:cubicBezTo>
                  <a:pt x="4295" y="3213"/>
                  <a:pt x="4192" y="3387"/>
                  <a:pt x="4192" y="3577"/>
                </a:cubicBezTo>
                <a:cubicBezTo>
                  <a:pt x="4192" y="3676"/>
                  <a:pt x="4226" y="3769"/>
                  <a:pt x="4266" y="3774"/>
                </a:cubicBezTo>
                <a:cubicBezTo>
                  <a:pt x="4306" y="3780"/>
                  <a:pt x="4388" y="3788"/>
                  <a:pt x="4448" y="3795"/>
                </a:cubicBezTo>
                <a:cubicBezTo>
                  <a:pt x="4582" y="3812"/>
                  <a:pt x="4608" y="4036"/>
                  <a:pt x="4552" y="4673"/>
                </a:cubicBezTo>
                <a:cubicBezTo>
                  <a:pt x="4511" y="5147"/>
                  <a:pt x="4509" y="5148"/>
                  <a:pt x="4278" y="5181"/>
                </a:cubicBezTo>
                <a:cubicBezTo>
                  <a:pt x="3884" y="5236"/>
                  <a:pt x="3903" y="5173"/>
                  <a:pt x="3903" y="6633"/>
                </a:cubicBezTo>
                <a:cubicBezTo>
                  <a:pt x="3903" y="7369"/>
                  <a:pt x="3915" y="7998"/>
                  <a:pt x="3933" y="8027"/>
                </a:cubicBezTo>
                <a:cubicBezTo>
                  <a:pt x="3994" y="8128"/>
                  <a:pt x="4019" y="9533"/>
                  <a:pt x="3961" y="9593"/>
                </a:cubicBezTo>
                <a:cubicBezTo>
                  <a:pt x="3930" y="9625"/>
                  <a:pt x="3904" y="10062"/>
                  <a:pt x="3905" y="10563"/>
                </a:cubicBezTo>
                <a:cubicBezTo>
                  <a:pt x="3908" y="11512"/>
                  <a:pt x="3881" y="11718"/>
                  <a:pt x="3766" y="11596"/>
                </a:cubicBezTo>
                <a:cubicBezTo>
                  <a:pt x="3728" y="11555"/>
                  <a:pt x="3618" y="11514"/>
                  <a:pt x="3522" y="11503"/>
                </a:cubicBezTo>
                <a:cubicBezTo>
                  <a:pt x="2667" y="11405"/>
                  <a:pt x="2673" y="11407"/>
                  <a:pt x="2614" y="11591"/>
                </a:cubicBezTo>
                <a:cubicBezTo>
                  <a:pt x="2582" y="11690"/>
                  <a:pt x="2512" y="11757"/>
                  <a:pt x="2459" y="11743"/>
                </a:cubicBezTo>
                <a:cubicBezTo>
                  <a:pt x="2405" y="11727"/>
                  <a:pt x="2354" y="11791"/>
                  <a:pt x="2342" y="11885"/>
                </a:cubicBezTo>
                <a:cubicBezTo>
                  <a:pt x="2330" y="11987"/>
                  <a:pt x="2355" y="12053"/>
                  <a:pt x="2408" y="12053"/>
                </a:cubicBezTo>
                <a:cubicBezTo>
                  <a:pt x="2558" y="12053"/>
                  <a:pt x="2576" y="12243"/>
                  <a:pt x="2434" y="12330"/>
                </a:cubicBezTo>
                <a:cubicBezTo>
                  <a:pt x="2359" y="12376"/>
                  <a:pt x="2309" y="12451"/>
                  <a:pt x="2322" y="12498"/>
                </a:cubicBezTo>
                <a:cubicBezTo>
                  <a:pt x="2365" y="12661"/>
                  <a:pt x="2067" y="12833"/>
                  <a:pt x="1814" y="12792"/>
                </a:cubicBezTo>
                <a:lnTo>
                  <a:pt x="1566" y="12750"/>
                </a:lnTo>
                <a:lnTo>
                  <a:pt x="1578" y="13296"/>
                </a:lnTo>
                <a:cubicBezTo>
                  <a:pt x="1592" y="13787"/>
                  <a:pt x="1580" y="13851"/>
                  <a:pt x="1452" y="13959"/>
                </a:cubicBezTo>
                <a:cubicBezTo>
                  <a:pt x="1373" y="14025"/>
                  <a:pt x="1199" y="14076"/>
                  <a:pt x="1063" y="14077"/>
                </a:cubicBezTo>
                <a:lnTo>
                  <a:pt x="815" y="14077"/>
                </a:lnTo>
                <a:lnTo>
                  <a:pt x="815" y="14652"/>
                </a:lnTo>
                <a:cubicBezTo>
                  <a:pt x="815" y="14969"/>
                  <a:pt x="787" y="15257"/>
                  <a:pt x="751" y="15294"/>
                </a:cubicBezTo>
                <a:cubicBezTo>
                  <a:pt x="712" y="15334"/>
                  <a:pt x="697" y="15510"/>
                  <a:pt x="716" y="15739"/>
                </a:cubicBezTo>
                <a:cubicBezTo>
                  <a:pt x="744" y="16092"/>
                  <a:pt x="734" y="16128"/>
                  <a:pt x="579" y="16218"/>
                </a:cubicBezTo>
                <a:cubicBezTo>
                  <a:pt x="486" y="16271"/>
                  <a:pt x="417" y="16366"/>
                  <a:pt x="424" y="16428"/>
                </a:cubicBezTo>
                <a:cubicBezTo>
                  <a:pt x="431" y="16493"/>
                  <a:pt x="345" y="16549"/>
                  <a:pt x="218" y="16566"/>
                </a:cubicBezTo>
                <a:lnTo>
                  <a:pt x="0" y="16596"/>
                </a:lnTo>
                <a:lnTo>
                  <a:pt x="0" y="1909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9484"/>
                </a:lnTo>
                <a:cubicBezTo>
                  <a:pt x="21600" y="18178"/>
                  <a:pt x="21578" y="17346"/>
                  <a:pt x="21542" y="17309"/>
                </a:cubicBezTo>
                <a:cubicBezTo>
                  <a:pt x="21510" y="17277"/>
                  <a:pt x="21483" y="17106"/>
                  <a:pt x="21483" y="16932"/>
                </a:cubicBezTo>
                <a:cubicBezTo>
                  <a:pt x="21483" y="16740"/>
                  <a:pt x="21440" y="16547"/>
                  <a:pt x="21372" y="16445"/>
                </a:cubicBezTo>
                <a:cubicBezTo>
                  <a:pt x="21309" y="16351"/>
                  <a:pt x="21249" y="16141"/>
                  <a:pt x="21240" y="15974"/>
                </a:cubicBezTo>
                <a:cubicBezTo>
                  <a:pt x="21224" y="15701"/>
                  <a:pt x="21199" y="15665"/>
                  <a:pt x="20994" y="15622"/>
                </a:cubicBezTo>
                <a:cubicBezTo>
                  <a:pt x="20739" y="15568"/>
                  <a:pt x="20733" y="15544"/>
                  <a:pt x="20712" y="14610"/>
                </a:cubicBezTo>
                <a:lnTo>
                  <a:pt x="20697" y="14031"/>
                </a:lnTo>
                <a:lnTo>
                  <a:pt x="20407" y="14035"/>
                </a:lnTo>
                <a:cubicBezTo>
                  <a:pt x="19961" y="14042"/>
                  <a:pt x="19912" y="13973"/>
                  <a:pt x="19913" y="13325"/>
                </a:cubicBezTo>
                <a:cubicBezTo>
                  <a:pt x="19912" y="12847"/>
                  <a:pt x="19897" y="12766"/>
                  <a:pt x="19801" y="12754"/>
                </a:cubicBezTo>
                <a:cubicBezTo>
                  <a:pt x="19739" y="12747"/>
                  <a:pt x="19673" y="12807"/>
                  <a:pt x="19654" y="12889"/>
                </a:cubicBezTo>
                <a:cubicBezTo>
                  <a:pt x="19626" y="13007"/>
                  <a:pt x="19601" y="13018"/>
                  <a:pt x="19534" y="12926"/>
                </a:cubicBezTo>
                <a:cubicBezTo>
                  <a:pt x="19488" y="12863"/>
                  <a:pt x="19427" y="12834"/>
                  <a:pt x="19397" y="12863"/>
                </a:cubicBezTo>
                <a:cubicBezTo>
                  <a:pt x="19294" y="12969"/>
                  <a:pt x="19163" y="12574"/>
                  <a:pt x="19149" y="12125"/>
                </a:cubicBezTo>
                <a:cubicBezTo>
                  <a:pt x="19141" y="11874"/>
                  <a:pt x="19121" y="11692"/>
                  <a:pt x="19106" y="11717"/>
                </a:cubicBezTo>
                <a:cubicBezTo>
                  <a:pt x="19090" y="11742"/>
                  <a:pt x="19049" y="11725"/>
                  <a:pt x="19014" y="11680"/>
                </a:cubicBezTo>
                <a:cubicBezTo>
                  <a:pt x="18979" y="11634"/>
                  <a:pt x="18842" y="11571"/>
                  <a:pt x="18707" y="11537"/>
                </a:cubicBezTo>
                <a:lnTo>
                  <a:pt x="18464" y="11474"/>
                </a:lnTo>
                <a:lnTo>
                  <a:pt x="18446" y="12074"/>
                </a:lnTo>
                <a:lnTo>
                  <a:pt x="18428" y="12679"/>
                </a:lnTo>
                <a:lnTo>
                  <a:pt x="18200" y="12737"/>
                </a:lnTo>
                <a:cubicBezTo>
                  <a:pt x="18074" y="12771"/>
                  <a:pt x="17904" y="12770"/>
                  <a:pt x="17822" y="12733"/>
                </a:cubicBezTo>
                <a:cubicBezTo>
                  <a:pt x="17677" y="12670"/>
                  <a:pt x="17670" y="12630"/>
                  <a:pt x="17636" y="11805"/>
                </a:cubicBezTo>
                <a:cubicBezTo>
                  <a:pt x="17617" y="11332"/>
                  <a:pt x="17581" y="10852"/>
                  <a:pt x="17558" y="10739"/>
                </a:cubicBezTo>
                <a:cubicBezTo>
                  <a:pt x="17532" y="10618"/>
                  <a:pt x="17541" y="10504"/>
                  <a:pt x="17578" y="10466"/>
                </a:cubicBezTo>
                <a:cubicBezTo>
                  <a:pt x="17653" y="10389"/>
                  <a:pt x="17664" y="9773"/>
                  <a:pt x="17591" y="9698"/>
                </a:cubicBezTo>
                <a:cubicBezTo>
                  <a:pt x="17562" y="9668"/>
                  <a:pt x="17562" y="9447"/>
                  <a:pt x="17593" y="9186"/>
                </a:cubicBezTo>
                <a:cubicBezTo>
                  <a:pt x="17623" y="8933"/>
                  <a:pt x="17641" y="8443"/>
                  <a:pt x="17631" y="8098"/>
                </a:cubicBezTo>
                <a:lnTo>
                  <a:pt x="17611" y="7473"/>
                </a:lnTo>
                <a:lnTo>
                  <a:pt x="17789" y="7498"/>
                </a:lnTo>
                <a:cubicBezTo>
                  <a:pt x="17948" y="7519"/>
                  <a:pt x="17951" y="7511"/>
                  <a:pt x="17832" y="7427"/>
                </a:cubicBezTo>
                <a:cubicBezTo>
                  <a:pt x="17760" y="7376"/>
                  <a:pt x="17700" y="7294"/>
                  <a:pt x="17700" y="7242"/>
                </a:cubicBezTo>
                <a:cubicBezTo>
                  <a:pt x="17700" y="7137"/>
                  <a:pt x="17815" y="6997"/>
                  <a:pt x="17903" y="6994"/>
                </a:cubicBezTo>
                <a:cubicBezTo>
                  <a:pt x="17934" y="6993"/>
                  <a:pt x="17961" y="6883"/>
                  <a:pt x="17961" y="6751"/>
                </a:cubicBezTo>
                <a:cubicBezTo>
                  <a:pt x="17962" y="6567"/>
                  <a:pt x="17932" y="6509"/>
                  <a:pt x="17834" y="6507"/>
                </a:cubicBezTo>
                <a:cubicBezTo>
                  <a:pt x="17638" y="6503"/>
                  <a:pt x="17617" y="6412"/>
                  <a:pt x="17631" y="5626"/>
                </a:cubicBezTo>
                <a:cubicBezTo>
                  <a:pt x="17639" y="5197"/>
                  <a:pt x="17618" y="4845"/>
                  <a:pt x="17580" y="4769"/>
                </a:cubicBezTo>
                <a:cubicBezTo>
                  <a:pt x="17545" y="4698"/>
                  <a:pt x="17534" y="4585"/>
                  <a:pt x="17558" y="4522"/>
                </a:cubicBezTo>
                <a:cubicBezTo>
                  <a:pt x="17581" y="4458"/>
                  <a:pt x="17606" y="4001"/>
                  <a:pt x="17611" y="3506"/>
                </a:cubicBezTo>
                <a:lnTo>
                  <a:pt x="17621" y="2603"/>
                </a:lnTo>
                <a:lnTo>
                  <a:pt x="17286" y="2603"/>
                </a:lnTo>
                <a:cubicBezTo>
                  <a:pt x="16918" y="2603"/>
                  <a:pt x="16851" y="2517"/>
                  <a:pt x="16878" y="2091"/>
                </a:cubicBezTo>
                <a:cubicBezTo>
                  <a:pt x="16887" y="1942"/>
                  <a:pt x="16852" y="1718"/>
                  <a:pt x="16801" y="1591"/>
                </a:cubicBezTo>
                <a:cubicBezTo>
                  <a:pt x="16727" y="1404"/>
                  <a:pt x="16654" y="1354"/>
                  <a:pt x="16406" y="1331"/>
                </a:cubicBezTo>
                <a:lnTo>
                  <a:pt x="16098" y="1301"/>
                </a:lnTo>
                <a:lnTo>
                  <a:pt x="16081" y="651"/>
                </a:lnTo>
                <a:lnTo>
                  <a:pt x="16063" y="0"/>
                </a:lnTo>
                <a:lnTo>
                  <a:pt x="15375" y="0"/>
                </a:lnTo>
                <a:close/>
                <a:moveTo>
                  <a:pt x="12203" y="3472"/>
                </a:moveTo>
                <a:cubicBezTo>
                  <a:pt x="12191" y="3472"/>
                  <a:pt x="12166" y="3535"/>
                  <a:pt x="12147" y="3615"/>
                </a:cubicBezTo>
                <a:cubicBezTo>
                  <a:pt x="12129" y="3694"/>
                  <a:pt x="12139" y="3762"/>
                  <a:pt x="12170" y="3762"/>
                </a:cubicBezTo>
                <a:cubicBezTo>
                  <a:pt x="12201" y="3762"/>
                  <a:pt x="12226" y="3694"/>
                  <a:pt x="12226" y="3615"/>
                </a:cubicBezTo>
                <a:cubicBezTo>
                  <a:pt x="12226" y="3535"/>
                  <a:pt x="12216" y="3472"/>
                  <a:pt x="12203" y="3472"/>
                </a:cubicBezTo>
                <a:close/>
                <a:moveTo>
                  <a:pt x="13969" y="5701"/>
                </a:moveTo>
                <a:cubicBezTo>
                  <a:pt x="13949" y="5700"/>
                  <a:pt x="13924" y="5708"/>
                  <a:pt x="13903" y="5722"/>
                </a:cubicBezTo>
                <a:cubicBezTo>
                  <a:pt x="13857" y="5753"/>
                  <a:pt x="13871" y="5772"/>
                  <a:pt x="13939" y="5777"/>
                </a:cubicBezTo>
                <a:cubicBezTo>
                  <a:pt x="14000" y="5781"/>
                  <a:pt x="14037" y="5758"/>
                  <a:pt x="14018" y="5726"/>
                </a:cubicBezTo>
                <a:cubicBezTo>
                  <a:pt x="14008" y="5710"/>
                  <a:pt x="13990" y="5703"/>
                  <a:pt x="13969" y="570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4"/>
          <p:cNvGrpSpPr/>
          <p:nvPr/>
        </p:nvGrpSpPr>
        <p:grpSpPr>
          <a:xfrm>
            <a:off x="3662981" y="2508622"/>
            <a:ext cx="1818514" cy="833442"/>
            <a:chOff x="0" y="0"/>
            <a:chExt cx="1818512" cy="833441"/>
          </a:xfrm>
        </p:grpSpPr>
        <p:pic>
          <p:nvPicPr>
            <p:cNvPr descr="Google Shape;186;p24" id="190" name="Google Shape;190;p24"/>
            <p:cNvPicPr preferRelativeResize="0"/>
            <p:nvPr/>
          </p:nvPicPr>
          <p:blipFill rotWithShape="1">
            <a:blip r:embed="rId3">
              <a:alphaModFix/>
            </a:blip>
            <a:srcRect b="15166" l="0" r="0" t="0"/>
            <a:stretch/>
          </p:blipFill>
          <p:spPr>
            <a:xfrm>
              <a:off x="970590" y="0"/>
              <a:ext cx="847922" cy="833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187;p24" id="191" name="Google Shape;19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9438"/>
              <a:ext cx="723324" cy="650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https://rivu.dev</a:t>
            </a:r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94" name="Google Shape;194;p2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24"/>
          <p:cNvSpPr txBox="1"/>
          <p:nvPr/>
        </p:nvSpPr>
        <p:spPr>
          <a:xfrm>
            <a:off x="2380050" y="1856837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5"/>
          <p:cNvGrpSpPr/>
          <p:nvPr/>
        </p:nvGrpSpPr>
        <p:grpSpPr>
          <a:xfrm>
            <a:off x="2946372" y="2445280"/>
            <a:ext cx="3251353" cy="879765"/>
            <a:chOff x="-1" y="0"/>
            <a:chExt cx="3251352" cy="879763"/>
          </a:xfrm>
        </p:grpSpPr>
        <p:pic>
          <p:nvPicPr>
            <p:cNvPr descr="Google Shape;200;p25" id="204" name="Google Shape;20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127617"/>
              <a:ext cx="951249" cy="641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201;p25" id="205" name="Google Shape;205;p25"/>
            <p:cNvPicPr preferRelativeResize="0"/>
            <p:nvPr/>
          </p:nvPicPr>
          <p:blipFill rotWithShape="1">
            <a:blip r:embed="rId4">
              <a:alphaModFix/>
            </a:blip>
            <a:srcRect b="12448" l="0" r="0" t="0"/>
            <a:stretch/>
          </p:blipFill>
          <p:spPr>
            <a:xfrm>
              <a:off x="1184011" y="0"/>
              <a:ext cx="867141" cy="879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202;p25" id="206" name="Google Shape;20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3916" y="85810"/>
              <a:ext cx="967435" cy="725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https://rivu.dev</a:t>
            </a:r>
            <a:endParaRPr/>
          </a:p>
        </p:txBody>
      </p:sp>
      <p:grpSp>
        <p:nvGrpSpPr>
          <p:cNvPr id="208" name="Google Shape;208;p25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209" name="Google Shape;209;p2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25"/>
          <p:cNvSpPr txBox="1"/>
          <p:nvPr/>
        </p:nvSpPr>
        <p:spPr>
          <a:xfrm>
            <a:off x="2380050" y="1856837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6"/>
          <p:cNvGrpSpPr/>
          <p:nvPr/>
        </p:nvGrpSpPr>
        <p:grpSpPr>
          <a:xfrm>
            <a:off x="2372652" y="2346557"/>
            <a:ext cx="4468337" cy="1037217"/>
            <a:chOff x="-2" y="0"/>
            <a:chExt cx="4468336" cy="1037216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-2" y="0"/>
              <a:ext cx="3345166" cy="1037216"/>
              <a:chOff x="-2" y="0"/>
              <a:chExt cx="3345165" cy="1037215"/>
            </a:xfrm>
          </p:grpSpPr>
          <p:grpSp>
            <p:nvGrpSpPr>
              <p:cNvPr id="220" name="Google Shape;220;p26"/>
              <p:cNvGrpSpPr/>
              <p:nvPr/>
            </p:nvGrpSpPr>
            <p:grpSpPr>
              <a:xfrm>
                <a:off x="-2" y="0"/>
                <a:ext cx="2206079" cy="1037215"/>
                <a:chOff x="-1" y="0"/>
                <a:chExt cx="2206078" cy="1037214"/>
              </a:xfrm>
            </p:grpSpPr>
            <p:pic>
              <p:nvPicPr>
                <p:cNvPr descr="Google Shape;217;p26" id="221" name="Google Shape;221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1" y="201257"/>
                  <a:ext cx="946857" cy="685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Google Shape;218;p26" id="222" name="Google Shape;222;p2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11916" l="0" r="0" t="0"/>
                <a:stretch/>
              </p:blipFill>
              <p:spPr>
                <a:xfrm>
                  <a:off x="1189881" y="0"/>
                  <a:ext cx="1016196" cy="10372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Google Shape;219;p26" id="223" name="Google Shape;223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311653" y="201246"/>
                <a:ext cx="1033510" cy="775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oogle Shape;220;p26" id="224" name="Google Shape;22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4824" y="201246"/>
              <a:ext cx="1033510" cy="7751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2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https://rivu.dev</a:t>
            </a:r>
            <a:endParaRPr/>
          </a:p>
        </p:txBody>
      </p:sp>
      <p:grpSp>
        <p:nvGrpSpPr>
          <p:cNvPr id="226" name="Google Shape;226;p26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227" name="Google Shape;227;p2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6"/>
          <p:cNvSpPr txBox="1"/>
          <p:nvPr/>
        </p:nvSpPr>
        <p:spPr>
          <a:xfrm>
            <a:off x="2380050" y="1856837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1050799" y="2453956"/>
            <a:ext cx="7042390" cy="921136"/>
            <a:chOff x="-1" y="0"/>
            <a:chExt cx="7042389" cy="921135"/>
          </a:xfrm>
        </p:grpSpPr>
        <p:grpSp>
          <p:nvGrpSpPr>
            <p:cNvPr id="237" name="Google Shape;237;p27"/>
            <p:cNvGrpSpPr/>
            <p:nvPr/>
          </p:nvGrpSpPr>
          <p:grpSpPr>
            <a:xfrm>
              <a:off x="-1" y="0"/>
              <a:ext cx="5462378" cy="921135"/>
              <a:chOff x="-1" y="0"/>
              <a:chExt cx="5462377" cy="921134"/>
            </a:xfrm>
          </p:grpSpPr>
          <p:grpSp>
            <p:nvGrpSpPr>
              <p:cNvPr id="238" name="Google Shape;238;p27"/>
              <p:cNvGrpSpPr/>
              <p:nvPr/>
            </p:nvGrpSpPr>
            <p:grpSpPr>
              <a:xfrm>
                <a:off x="-1" y="0"/>
                <a:ext cx="4127652" cy="921134"/>
                <a:chOff x="-1" y="0"/>
                <a:chExt cx="4127651" cy="921133"/>
              </a:xfrm>
            </p:grpSpPr>
            <p:grpSp>
              <p:nvGrpSpPr>
                <p:cNvPr id="239" name="Google Shape;239;p27"/>
                <p:cNvGrpSpPr/>
                <p:nvPr/>
              </p:nvGrpSpPr>
              <p:grpSpPr>
                <a:xfrm>
                  <a:off x="-1" y="0"/>
                  <a:ext cx="2774027" cy="921133"/>
                  <a:chOff x="0" y="0"/>
                  <a:chExt cx="2774025" cy="921132"/>
                </a:xfrm>
              </p:grpSpPr>
              <p:pic>
                <p:nvPicPr>
                  <p:cNvPr descr="Google Shape;236;p27" id="240" name="Google Shape;240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0" y="0"/>
                    <a:ext cx="1207627" cy="8149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Google Shape;237;p27" id="241" name="Google Shape;241;p2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12241" l="0" r="0" t="0"/>
                  <a:stretch/>
                </p:blipFill>
                <p:spPr>
                  <a:xfrm>
                    <a:off x="1566400" y="0"/>
                    <a:ext cx="1207625" cy="9211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Google Shape;238;p27" id="242" name="Google Shape;242;p2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99474" y="0"/>
                  <a:ext cx="1228176" cy="9211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Google Shape;239;p27" id="243" name="Google Shape;243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234200" y="0"/>
                <a:ext cx="1228176" cy="9211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oogle Shape;240;p27" id="244" name="Google Shape;24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14212" y="0"/>
              <a:ext cx="1228176" cy="921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https://rivu.dev</a:t>
            </a:r>
            <a:endParaRPr/>
          </a:p>
        </p:txBody>
      </p:sp>
      <p:grpSp>
        <p:nvGrpSpPr>
          <p:cNvPr id="246" name="Google Shape;246;p27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247" name="Google Shape;247;p2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27"/>
          <p:cNvSpPr txBox="1"/>
          <p:nvPr/>
        </p:nvSpPr>
        <p:spPr>
          <a:xfrm>
            <a:off x="2380050" y="1856837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/>
        </p:nvSpPr>
        <p:spPr>
          <a:xfrm>
            <a:off x="2358475" y="831062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grpSp>
        <p:nvGrpSpPr>
          <p:cNvPr id="257" name="Google Shape;257;p28"/>
          <p:cNvGrpSpPr/>
          <p:nvPr/>
        </p:nvGrpSpPr>
        <p:grpSpPr>
          <a:xfrm>
            <a:off x="1050799" y="1726001"/>
            <a:ext cx="7042391" cy="2629660"/>
            <a:chOff x="-1" y="-5"/>
            <a:chExt cx="7042390" cy="2629659"/>
          </a:xfrm>
        </p:grpSpPr>
        <p:pic>
          <p:nvPicPr>
            <p:cNvPr descr="Google Shape;254;p28" id="258" name="Google Shape;25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11137" y="964538"/>
              <a:ext cx="1665116" cy="16651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8"/>
            <p:cNvGrpSpPr/>
            <p:nvPr/>
          </p:nvGrpSpPr>
          <p:grpSpPr>
            <a:xfrm>
              <a:off x="-1" y="-5"/>
              <a:ext cx="7042390" cy="921142"/>
              <a:chOff x="-1" y="-4"/>
              <a:chExt cx="7042389" cy="921140"/>
            </a:xfrm>
          </p:grpSpPr>
          <p:grpSp>
            <p:nvGrpSpPr>
              <p:cNvPr id="260" name="Google Shape;260;p28"/>
              <p:cNvGrpSpPr/>
              <p:nvPr/>
            </p:nvGrpSpPr>
            <p:grpSpPr>
              <a:xfrm>
                <a:off x="-1" y="-4"/>
                <a:ext cx="5462378" cy="921140"/>
                <a:chOff x="-1" y="-3"/>
                <a:chExt cx="5462377" cy="921138"/>
              </a:xfrm>
            </p:grpSpPr>
            <p:grpSp>
              <p:nvGrpSpPr>
                <p:cNvPr id="261" name="Google Shape;261;p28"/>
                <p:cNvGrpSpPr/>
                <p:nvPr/>
              </p:nvGrpSpPr>
              <p:grpSpPr>
                <a:xfrm>
                  <a:off x="-1" y="-3"/>
                  <a:ext cx="4127652" cy="921138"/>
                  <a:chOff x="-1" y="-2"/>
                  <a:chExt cx="4127651" cy="921136"/>
                </a:xfrm>
              </p:grpSpPr>
              <p:grpSp>
                <p:nvGrpSpPr>
                  <p:cNvPr id="262" name="Google Shape;262;p28"/>
                  <p:cNvGrpSpPr/>
                  <p:nvPr/>
                </p:nvGrpSpPr>
                <p:grpSpPr>
                  <a:xfrm>
                    <a:off x="-1" y="-2"/>
                    <a:ext cx="2774027" cy="921136"/>
                    <a:chOff x="0" y="-1"/>
                    <a:chExt cx="2774025" cy="921134"/>
                  </a:xfrm>
                </p:grpSpPr>
                <p:pic>
                  <p:nvPicPr>
                    <p:cNvPr descr="Google Shape;259;p28" id="263" name="Google Shape;263;p28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0" y="-1"/>
                      <a:ext cx="1207627" cy="8149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Google Shape;260;p28" id="264" name="Google Shape;264;p28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12241" l="0" r="0" t="0"/>
                    <a:stretch/>
                  </p:blipFill>
                  <p:spPr>
                    <a:xfrm>
                      <a:off x="1566400" y="-1"/>
                      <a:ext cx="1207625" cy="92113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Google Shape;261;p28" id="265" name="Google Shape;265;p2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899474" y="0"/>
                    <a:ext cx="1228176" cy="9211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Google Shape;262;p28" id="266" name="Google Shape;266;p2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234200" y="0"/>
                  <a:ext cx="1228176" cy="9211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Google Shape;263;p28" id="267" name="Google Shape;267;p2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14212" y="0"/>
                <a:ext cx="1228176" cy="9211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8" name="Google Shape;268;p2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https://rivu.dev</a:t>
            </a:r>
            <a:endParaRPr/>
          </a:p>
        </p:txBody>
      </p:sp>
      <p:grpSp>
        <p:nvGrpSpPr>
          <p:cNvPr id="269" name="Google Shape;269;p28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270" name="Google Shape;270;p2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/>
        </p:nvSpPr>
        <p:spPr>
          <a:xfrm>
            <a:off x="2358475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4710548" y="1622924"/>
            <a:ext cx="3960302" cy="1402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Functional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Declarative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Reactive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UI</a:t>
            </a:r>
            <a:endParaRPr/>
          </a:p>
        </p:txBody>
      </p:sp>
      <p:grpSp>
        <p:nvGrpSpPr>
          <p:cNvPr id="280" name="Google Shape;280;p29"/>
          <p:cNvGrpSpPr/>
          <p:nvPr/>
        </p:nvGrpSpPr>
        <p:grpSpPr>
          <a:xfrm>
            <a:off x="473026" y="1714980"/>
            <a:ext cx="3898673" cy="1455784"/>
            <a:chOff x="-4" y="-5"/>
            <a:chExt cx="3898671" cy="1455782"/>
          </a:xfrm>
        </p:grpSpPr>
        <p:pic>
          <p:nvPicPr>
            <p:cNvPr descr="Google Shape;277;p29" id="281" name="Google Shape;28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4805" y="533968"/>
              <a:ext cx="921809" cy="921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" name="Google Shape;282;p29"/>
            <p:cNvGrpSpPr/>
            <p:nvPr/>
          </p:nvGrpSpPr>
          <p:grpSpPr>
            <a:xfrm>
              <a:off x="-4" y="-5"/>
              <a:ext cx="3898671" cy="509948"/>
              <a:chOff x="-3" y="-4"/>
              <a:chExt cx="3898669" cy="509946"/>
            </a:xfrm>
          </p:grpSpPr>
          <p:grpSp>
            <p:nvGrpSpPr>
              <p:cNvPr id="283" name="Google Shape;283;p29"/>
              <p:cNvGrpSpPr/>
              <p:nvPr/>
            </p:nvGrpSpPr>
            <p:grpSpPr>
              <a:xfrm>
                <a:off x="-3" y="-4"/>
                <a:ext cx="3023976" cy="509946"/>
                <a:chOff x="-2" y="-3"/>
                <a:chExt cx="3023974" cy="509944"/>
              </a:xfrm>
            </p:grpSpPr>
            <p:grpSp>
              <p:nvGrpSpPr>
                <p:cNvPr id="284" name="Google Shape;284;p29"/>
                <p:cNvGrpSpPr/>
                <p:nvPr/>
              </p:nvGrpSpPr>
              <p:grpSpPr>
                <a:xfrm>
                  <a:off x="-2" y="-3"/>
                  <a:ext cx="2285071" cy="509944"/>
                  <a:chOff x="-2" y="-2"/>
                  <a:chExt cx="2285070" cy="509942"/>
                </a:xfrm>
              </p:grpSpPr>
              <p:grpSp>
                <p:nvGrpSpPr>
                  <p:cNvPr id="285" name="Google Shape;285;p29"/>
                  <p:cNvGrpSpPr/>
                  <p:nvPr/>
                </p:nvGrpSpPr>
                <p:grpSpPr>
                  <a:xfrm>
                    <a:off x="-2" y="-2"/>
                    <a:ext cx="1535703" cy="509942"/>
                    <a:chOff x="-1" y="-1"/>
                    <a:chExt cx="1535701" cy="509940"/>
                  </a:xfrm>
                </p:grpSpPr>
                <p:pic>
                  <p:nvPicPr>
                    <p:cNvPr descr="Google Shape;282;p29" id="286" name="Google Shape;286;p29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-1" y="0"/>
                      <a:ext cx="668543" cy="4511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Google Shape;283;p29" id="287" name="Google Shape;287;p29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12242" l="0" r="0" t="0"/>
                    <a:stretch/>
                  </p:blipFill>
                  <p:spPr>
                    <a:xfrm>
                      <a:off x="867159" y="-1"/>
                      <a:ext cx="668541" cy="5099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Google Shape;284;p29" id="288" name="Google Shape;288;p29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1605149" y="0"/>
                    <a:ext cx="679919" cy="5099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Google Shape;285;p29" id="289" name="Google Shape;289;p2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344053" y="0"/>
                  <a:ext cx="679919" cy="509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Google Shape;286;p29" id="290" name="Google Shape;290;p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218748" y="0"/>
                <a:ext cx="679918" cy="5099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1" name="Google Shape;291;p2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https://rivu.dev</a:t>
            </a:r>
            <a:endParaRPr/>
          </a:p>
        </p:txBody>
      </p:sp>
      <p:grpSp>
        <p:nvGrpSpPr>
          <p:cNvPr id="292" name="Google Shape;292;p29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293" name="Google Shape;293;p2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/>
        </p:nvSpPr>
        <p:spPr>
          <a:xfrm>
            <a:off x="2358475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5082899" y="1466250"/>
            <a:ext cx="3731401" cy="1402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Declarative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Reactive</a:t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1723325" y="3336625"/>
            <a:ext cx="6000901" cy="792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Functional Declarative UI is on rise to become The Way of doing UI</a:t>
            </a:r>
            <a:endParaRPr/>
          </a:p>
        </p:txBody>
      </p:sp>
      <p:grpSp>
        <p:nvGrpSpPr>
          <p:cNvPr id="304" name="Google Shape;304;p30"/>
          <p:cNvGrpSpPr/>
          <p:nvPr/>
        </p:nvGrpSpPr>
        <p:grpSpPr>
          <a:xfrm>
            <a:off x="1145288" y="1550030"/>
            <a:ext cx="3898673" cy="1455784"/>
            <a:chOff x="-4" y="-5"/>
            <a:chExt cx="3898671" cy="1455782"/>
          </a:xfrm>
        </p:grpSpPr>
        <p:pic>
          <p:nvPicPr>
            <p:cNvPr descr="Google Shape;301;p30" id="305" name="Google Shape;30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4805" y="533968"/>
              <a:ext cx="921809" cy="9218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" name="Google Shape;306;p30"/>
            <p:cNvGrpSpPr/>
            <p:nvPr/>
          </p:nvGrpSpPr>
          <p:grpSpPr>
            <a:xfrm>
              <a:off x="-4" y="-5"/>
              <a:ext cx="3898671" cy="509948"/>
              <a:chOff x="-3" y="-4"/>
              <a:chExt cx="3898669" cy="509946"/>
            </a:xfrm>
          </p:grpSpPr>
          <p:grpSp>
            <p:nvGrpSpPr>
              <p:cNvPr id="307" name="Google Shape;307;p30"/>
              <p:cNvGrpSpPr/>
              <p:nvPr/>
            </p:nvGrpSpPr>
            <p:grpSpPr>
              <a:xfrm>
                <a:off x="-3" y="-4"/>
                <a:ext cx="3023976" cy="509946"/>
                <a:chOff x="-2" y="-3"/>
                <a:chExt cx="3023974" cy="509944"/>
              </a:xfrm>
            </p:grpSpPr>
            <p:grpSp>
              <p:nvGrpSpPr>
                <p:cNvPr id="308" name="Google Shape;308;p30"/>
                <p:cNvGrpSpPr/>
                <p:nvPr/>
              </p:nvGrpSpPr>
              <p:grpSpPr>
                <a:xfrm>
                  <a:off x="-2" y="-3"/>
                  <a:ext cx="2285071" cy="509944"/>
                  <a:chOff x="-2" y="-2"/>
                  <a:chExt cx="2285070" cy="509942"/>
                </a:xfrm>
              </p:grpSpPr>
              <p:grpSp>
                <p:nvGrpSpPr>
                  <p:cNvPr id="309" name="Google Shape;309;p30"/>
                  <p:cNvGrpSpPr/>
                  <p:nvPr/>
                </p:nvGrpSpPr>
                <p:grpSpPr>
                  <a:xfrm>
                    <a:off x="-2" y="-2"/>
                    <a:ext cx="1535703" cy="509942"/>
                    <a:chOff x="-1" y="-1"/>
                    <a:chExt cx="1535701" cy="509940"/>
                  </a:xfrm>
                </p:grpSpPr>
                <p:pic>
                  <p:nvPicPr>
                    <p:cNvPr descr="Google Shape;306;p30" id="310" name="Google Shape;310;p30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-1" y="0"/>
                      <a:ext cx="668543" cy="4511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Google Shape;307;p30" id="311" name="Google Shape;311;p30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12242" l="0" r="0" t="0"/>
                    <a:stretch/>
                  </p:blipFill>
                  <p:spPr>
                    <a:xfrm>
                      <a:off x="867159" y="-1"/>
                      <a:ext cx="668541" cy="5099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Google Shape;308;p30" id="312" name="Google Shape;312;p3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1605149" y="0"/>
                    <a:ext cx="679919" cy="5099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Google Shape;309;p30" id="313" name="Google Shape;313;p3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344053" y="0"/>
                  <a:ext cx="679919" cy="509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Google Shape;310;p30" id="314" name="Google Shape;314;p3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218748" y="0"/>
                <a:ext cx="679918" cy="5099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5" name="Google Shape;315;p3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https://rivu.dev</a:t>
            </a:r>
            <a:endParaRPr/>
          </a:p>
        </p:txBody>
      </p:sp>
      <p:grpSp>
        <p:nvGrpSpPr>
          <p:cNvPr id="316" name="Google Shape;316;p30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17" name="Google Shape;317;p3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2380050" y="1588874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2557199" y="2052300"/>
            <a:ext cx="40296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2497800" y="2858649"/>
            <a:ext cx="41484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Separation of Concerns</a:t>
            </a:r>
            <a:endParaRPr/>
          </a:p>
        </p:txBody>
      </p:sp>
      <p:sp>
        <p:nvSpPr>
          <p:cNvPr id="328" name="Google Shape;328;p3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329" name="Google Shape;329;p31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30" name="Google Shape;330;p3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/>
        </p:nvSpPr>
        <p:spPr>
          <a:xfrm>
            <a:off x="2380050" y="1470072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2557199" y="1933498"/>
            <a:ext cx="40296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2021550" y="2739848"/>
            <a:ext cx="5100900" cy="792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Separation of Concerns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Declarative + Functional / Reactive</a:t>
            </a:r>
            <a:endParaRPr/>
          </a:p>
        </p:txBody>
      </p:sp>
      <p:grpSp>
        <p:nvGrpSpPr>
          <p:cNvPr id="341" name="Google Shape;341;p32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42" name="Google Shape;342;p3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3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679949" y="2476675"/>
            <a:ext cx="77841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Talk Composing UI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200899" y="3333731"/>
            <a:ext cx="6742202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Rivu Chakraborty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75049" y="3690187"/>
            <a:ext cx="2793902" cy="424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Mono"/>
              <a:buNone/>
            </a:pPr>
            <a:r>
              <a:rPr b="0" i="1" lang="en-US" sz="14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https://rivu.dev</a:t>
            </a: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79" name="Google Shape;79;p1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DG DevFest Baroda 2019 White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3594" y="1011450"/>
            <a:ext cx="5640362" cy="126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/>
        </p:nvSpPr>
        <p:spPr>
          <a:xfrm>
            <a:off x="2380050" y="1344524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2557199" y="1807950"/>
            <a:ext cx="40296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1982174" y="2614303"/>
            <a:ext cx="6105602" cy="109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Separation of Concerns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Declarative + Functional / Reactive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DSL</a:t>
            </a: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55" name="Google Shape;355;p3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3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/>
        </p:nvSpPr>
        <p:spPr>
          <a:xfrm>
            <a:off x="2380050" y="1179975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2557199" y="1643400"/>
            <a:ext cx="40296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1982174" y="2449752"/>
            <a:ext cx="6105602" cy="1402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Separation of Concerns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Declarative + Functional / Reactive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DSL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Developer Friendly</a:t>
            </a:r>
            <a:endParaRPr/>
          </a:p>
        </p:txBody>
      </p:sp>
      <p:grpSp>
        <p:nvGrpSpPr>
          <p:cNvPr id="367" name="Google Shape;367;p34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68" name="Google Shape;368;p3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3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/>
        </p:nvSpPr>
        <p:spPr>
          <a:xfrm>
            <a:off x="2380050" y="205749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grpSp>
        <p:nvGrpSpPr>
          <p:cNvPr id="378" name="Google Shape;378;p35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79" name="Google Shape;379;p3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3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pic>
        <p:nvPicPr>
          <p:cNvPr descr="Google Shape;380;p35" id="384" name="Google Shape;384;p35"/>
          <p:cNvPicPr preferRelativeResize="0"/>
          <p:nvPr/>
        </p:nvPicPr>
        <p:blipFill rotWithShape="1">
          <a:blip r:embed="rId5">
            <a:alphaModFix/>
          </a:blip>
          <a:srcRect b="7908" l="0" r="0" t="0"/>
          <a:stretch/>
        </p:blipFill>
        <p:spPr>
          <a:xfrm>
            <a:off x="3241238" y="822824"/>
            <a:ext cx="2661526" cy="42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/>
        </p:nvSpPr>
        <p:spPr>
          <a:xfrm>
            <a:off x="2380050" y="281950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390" name="Google Shape;390;p36"/>
          <p:cNvSpPr txBox="1"/>
          <p:nvPr/>
        </p:nvSpPr>
        <p:spPr>
          <a:xfrm>
            <a:off x="2557199" y="7644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SemiBold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80075" y="1336949"/>
            <a:ext cx="3074100" cy="132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/ Reactive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DSL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Designer Friendly</a:t>
            </a:r>
            <a:endParaRPr/>
          </a:p>
        </p:txBody>
      </p:sp>
      <p:sp>
        <p:nvSpPr>
          <p:cNvPr id="392" name="Google Shape;392;p36"/>
          <p:cNvSpPr txBox="1"/>
          <p:nvPr/>
        </p:nvSpPr>
        <p:spPr>
          <a:xfrm>
            <a:off x="3190800" y="2139615"/>
            <a:ext cx="61056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Medium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Flattened UI</a:t>
            </a:r>
            <a:endParaRPr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394" name="Google Shape;394;p3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3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/>
        </p:nvSpPr>
        <p:spPr>
          <a:xfrm>
            <a:off x="2380050" y="281950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2557199" y="7644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SemiBold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405" name="Google Shape;405;p37"/>
          <p:cNvSpPr txBox="1"/>
          <p:nvPr/>
        </p:nvSpPr>
        <p:spPr>
          <a:xfrm>
            <a:off x="2864724" y="1904675"/>
            <a:ext cx="6279301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Light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Flattened UI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Medium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Less Compile Time Overhead</a:t>
            </a:r>
            <a:endParaRPr/>
          </a:p>
        </p:txBody>
      </p:sp>
      <p:sp>
        <p:nvSpPr>
          <p:cNvPr id="406" name="Google Shape;406;p37"/>
          <p:cNvSpPr txBox="1"/>
          <p:nvPr/>
        </p:nvSpPr>
        <p:spPr>
          <a:xfrm>
            <a:off x="80075" y="1336949"/>
            <a:ext cx="3074100" cy="132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/ Reactive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DSL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Designer Friendly</a:t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08" name="Google Shape;408;p3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3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/>
        </p:nvSpPr>
        <p:spPr>
          <a:xfrm>
            <a:off x="2380050" y="281950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2557199" y="7644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SemiBold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3017124" y="1543824"/>
            <a:ext cx="6279301" cy="2062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Light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Flattened UI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Light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Less Compile Time Overhead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Char char="●"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Better Performance, Less Memory Wastage</a:t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80075" y="1336949"/>
            <a:ext cx="3074100" cy="132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/ Reactive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DSL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Designer Friendly</a:t>
            </a:r>
            <a:endParaRPr/>
          </a:p>
        </p:txBody>
      </p:sp>
      <p:grpSp>
        <p:nvGrpSpPr>
          <p:cNvPr id="421" name="Google Shape;421;p38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22" name="Google Shape;422;p3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3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/>
        </p:nvSpPr>
        <p:spPr>
          <a:xfrm>
            <a:off x="2380050" y="281950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sp>
        <p:nvSpPr>
          <p:cNvPr id="432" name="Google Shape;432;p39"/>
          <p:cNvSpPr txBox="1"/>
          <p:nvPr/>
        </p:nvSpPr>
        <p:spPr>
          <a:xfrm>
            <a:off x="2557199" y="7644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SemiBold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/>
          </a:p>
        </p:txBody>
      </p:sp>
      <p:sp>
        <p:nvSpPr>
          <p:cNvPr id="433" name="Google Shape;433;p39"/>
          <p:cNvSpPr txBox="1"/>
          <p:nvPr/>
        </p:nvSpPr>
        <p:spPr>
          <a:xfrm>
            <a:off x="3017124" y="1308874"/>
            <a:ext cx="6279301" cy="2532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Light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Flattened UI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Light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Less Compile Time Overhead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Montserrat Medium"/>
              <a:buChar char="●"/>
            </a:pPr>
            <a:r>
              <a:rPr b="0" i="0" lang="en-US" sz="3000" u="none" cap="none" strike="noStrike">
                <a:solidFill>
                  <a:srgbClr val="53535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Better Performance, Less Memory Wastage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Char char="●"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Easier State Management</a:t>
            </a:r>
            <a:endParaRPr/>
          </a:p>
        </p:txBody>
      </p:sp>
      <p:sp>
        <p:nvSpPr>
          <p:cNvPr id="434" name="Google Shape;434;p39"/>
          <p:cNvSpPr txBox="1"/>
          <p:nvPr/>
        </p:nvSpPr>
        <p:spPr>
          <a:xfrm>
            <a:off x="80075" y="1336949"/>
            <a:ext cx="3074100" cy="132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/ Reactive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DSL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 Friendly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Designer Friendly</a:t>
            </a:r>
            <a:endParaRPr/>
          </a:p>
        </p:txBody>
      </p:sp>
      <p:grpSp>
        <p:nvGrpSpPr>
          <p:cNvPr id="435" name="Google Shape;435;p39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36" name="Google Shape;436;p3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0" name="Google Shape;440;p3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/>
          <p:nvPr/>
        </p:nvSpPr>
        <p:spPr>
          <a:xfrm>
            <a:off x="2380050" y="2010462"/>
            <a:ext cx="4383900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use Jetpack Compose</a:t>
            </a:r>
            <a:endParaRPr/>
          </a:p>
        </p:txBody>
      </p:sp>
      <p:grpSp>
        <p:nvGrpSpPr>
          <p:cNvPr id="446" name="Google Shape;446;p40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47" name="Google Shape;447;p4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/>
        </p:nvSpPr>
        <p:spPr>
          <a:xfrm>
            <a:off x="2380050" y="1531024"/>
            <a:ext cx="4720500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Jetpack Compose</a:t>
            </a:r>
            <a:endParaRPr/>
          </a:p>
        </p:txBody>
      </p:sp>
      <p:sp>
        <p:nvSpPr>
          <p:cNvPr id="456" name="Google Shape;456;p41"/>
          <p:cNvSpPr txBox="1"/>
          <p:nvPr/>
        </p:nvSpPr>
        <p:spPr>
          <a:xfrm>
            <a:off x="3181649" y="2709374"/>
            <a:ext cx="3117302" cy="792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Everything is `fun`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Lambda</a:t>
            </a:r>
            <a:endParaRPr/>
          </a:p>
        </p:txBody>
      </p:sp>
      <p:grpSp>
        <p:nvGrpSpPr>
          <p:cNvPr id="457" name="Google Shape;457;p41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58" name="Google Shape;458;p4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2380050" y="452206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grpSp>
        <p:nvGrpSpPr>
          <p:cNvPr id="467" name="Google Shape;467;p42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68" name="Google Shape;468;p4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4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473" name="Google Shape;473;p42"/>
          <p:cNvSpPr txBox="1"/>
          <p:nvPr/>
        </p:nvSpPr>
        <p:spPr>
          <a:xfrm>
            <a:off x="768519" y="1727228"/>
            <a:ext cx="7910512" cy="132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text, textAlign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567750" y="1262552"/>
            <a:ext cx="2341500" cy="317501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 Medium"/>
              <a:buNone/>
            </a:pPr>
            <a:r>
              <a:rPr b="0" i="0" lang="en-US" sz="12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Rivu Chakraborty</a:t>
            </a:r>
            <a:endParaRPr/>
          </a:p>
        </p:txBody>
      </p:sp>
      <p:pic>
        <p:nvPicPr>
          <p:cNvPr descr="Google Shape;89;p16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57" y="401920"/>
            <a:ext cx="963901" cy="881702"/>
          </a:xfrm>
          <a:custGeom>
            <a:rect b="b" l="l" r="r" t="t"/>
            <a:pathLst>
              <a:path extrusionOk="0" h="21600" w="21600">
                <a:moveTo>
                  <a:pt x="10796" y="0"/>
                </a:moveTo>
                <a:cubicBezTo>
                  <a:pt x="4832" y="0"/>
                  <a:pt x="0" y="4836"/>
                  <a:pt x="0" y="10800"/>
                </a:cubicBezTo>
                <a:cubicBezTo>
                  <a:pt x="0" y="16764"/>
                  <a:pt x="4832" y="21600"/>
                  <a:pt x="10796" y="21600"/>
                </a:cubicBezTo>
                <a:cubicBezTo>
                  <a:pt x="16760" y="21600"/>
                  <a:pt x="21600" y="16764"/>
                  <a:pt x="21600" y="10800"/>
                </a:cubicBezTo>
                <a:cubicBezTo>
                  <a:pt x="21600" y="4836"/>
                  <a:pt x="16760" y="0"/>
                  <a:pt x="1079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994083" y="1605942"/>
            <a:ext cx="3153300" cy="596901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/>
          </a:p>
        </p:txBody>
      </p:sp>
      <p:pic>
        <p:nvPicPr>
          <p:cNvPr descr="Google Shape;91;p16"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3950" y="4405374"/>
            <a:ext cx="534301" cy="5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701974" y="2145131"/>
            <a:ext cx="5873701" cy="2463801"/>
          </a:xfrm>
          <a:prstGeom prst="rect">
            <a:avLst/>
          </a:prstGeom>
          <a:noFill/>
          <a:ln>
            <a:noFill/>
          </a:ln>
        </p:spPr>
        <p:txBody>
          <a:bodyPr anchorCtr="0" anchor="t" bIns="63500" lIns="63500" spcFirstLastPara="1" rIns="63500" wrap="square" tIns="63500">
            <a:noAutofit/>
          </a:bodyPr>
          <a:lstStyle/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885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https://rivu.dev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Sr Software Engineer (Android) - BYJU’S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Instructor - Caster.io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 Certified Associate Android Developer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Speaks on Kotlin / Android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8"/>
              </a:rPr>
              <a:t>Author - Reactive Programming in Kotlin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9"/>
              </a:rPr>
              <a:t>Author - Functional Kotlin</a:t>
            </a:r>
            <a:endParaRPr/>
          </a:p>
          <a:p>
            <a:pPr indent="-2286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b="0" i="0" lang="en-US" sz="13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10"/>
              </a:rPr>
              <a:t>Author - Hands-On Data Structures and Algorithms with Kotlin</a:t>
            </a:r>
            <a:r>
              <a:rPr b="0" i="0" lang="en-US" sz="1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/>
          </a:p>
        </p:txBody>
      </p:sp>
      <p:pic>
        <p:nvPicPr>
          <p:cNvPr descr="Google Shape;93;p16" id="93" name="Google Shape;9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7974" y="4437986"/>
            <a:ext cx="455126" cy="46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6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95" name="Google Shape;95;p1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/>
        </p:nvSpPr>
        <p:spPr>
          <a:xfrm>
            <a:off x="2380050" y="452206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814999" y="2030850"/>
            <a:ext cx="4472702" cy="982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8833"/>
              </a:buClr>
              <a:buSzPts val="4800"/>
              <a:buFont typeface="Roboto Mono"/>
              <a:buNone/>
            </a:pPr>
            <a:r>
              <a:rPr b="0" i="0" lang="en-US" sz="4800" u="none" cap="none" strike="noStrike">
                <a:solidFill>
                  <a:srgbClr val="CA8833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/>
          </a:p>
        </p:txBody>
      </p:sp>
      <p:grpSp>
        <p:nvGrpSpPr>
          <p:cNvPr id="480" name="Google Shape;480;p43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81" name="Google Shape;481;p4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4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/>
        </p:nvSpPr>
        <p:spPr>
          <a:xfrm>
            <a:off x="2380050" y="452206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pic>
        <p:nvPicPr>
          <p:cNvPr descr="Google Shape;487;p44" id="491" name="Google Shape;4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33405"/>
            <a:ext cx="8839198" cy="2072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44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493" name="Google Shape;493;p4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4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/>
        </p:nvSpPr>
        <p:spPr>
          <a:xfrm>
            <a:off x="3327350" y="703306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pic>
        <p:nvPicPr>
          <p:cNvPr descr="Google Shape;499;p45" id="503" name="Google Shape;5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900" y="536874"/>
            <a:ext cx="2492076" cy="4427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45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05" name="Google Shape;505;p4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4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  <p:sp>
        <p:nvSpPr>
          <p:cNvPr id="510" name="Google Shape;510;p45"/>
          <p:cNvSpPr txBox="1"/>
          <p:nvPr/>
        </p:nvSpPr>
        <p:spPr>
          <a:xfrm>
            <a:off x="4493500" y="2010425"/>
            <a:ext cx="4260301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DDDDDD"/>
                </a:solidFill>
                <a:latin typeface="Montserrat"/>
                <a:ea typeface="Montserrat"/>
                <a:cs typeface="Montserrat"/>
                <a:sym typeface="Montserrat"/>
              </a:rPr>
              <a:t>Let’s build a simple App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0;p46" id="515" name="Google Shape;5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374" y="1229875"/>
            <a:ext cx="2075252" cy="3539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1;p46" id="516" name="Google Shape;516;p46"/>
          <p:cNvPicPr preferRelativeResize="0"/>
          <p:nvPr/>
        </p:nvPicPr>
        <p:blipFill rotWithShape="1">
          <a:blip r:embed="rId3">
            <a:alphaModFix/>
          </a:blip>
          <a:srcRect b="80658" l="0" r="56833" t="0"/>
          <a:stretch/>
        </p:blipFill>
        <p:spPr>
          <a:xfrm>
            <a:off x="573325" y="2658049"/>
            <a:ext cx="2019626" cy="15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46"/>
          <p:cNvCxnSpPr/>
          <p:nvPr/>
        </p:nvCxnSpPr>
        <p:spPr>
          <a:xfrm flipH="1">
            <a:off x="2018100" y="1666200"/>
            <a:ext cx="1272901" cy="962401"/>
          </a:xfrm>
          <a:prstGeom prst="straightConnector1">
            <a:avLst/>
          </a:pr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18" name="Google Shape;518;p46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19" name="Google Shape;519;p4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46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24" name="Google Shape;524;p4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7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30" name="Google Shape;530;p4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47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35" name="Google Shape;535;p4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536" name="Google Shape;536;p47"/>
          <p:cNvSpPr txBox="1"/>
          <p:nvPr/>
        </p:nvSpPr>
        <p:spPr>
          <a:xfrm>
            <a:off x="2469808" y="1104900"/>
            <a:ext cx="4204384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setContent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/>
        </p:nvSpPr>
        <p:spPr>
          <a:xfrm>
            <a:off x="5394225" y="1435925"/>
            <a:ext cx="3489000" cy="2443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5377"/>
              </a:buClr>
              <a:buSzPts val="2400"/>
              <a:buFont typeface="Roboto Mono"/>
              <a:buNone/>
            </a:pPr>
            <a:r>
              <a:rPr b="1" i="0" lang="en-US" sz="2400" u="none" cap="none" strike="noStrike">
                <a:solidFill>
                  <a:srgbClr val="6E5377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: </a:t>
            </a:r>
            <a:r>
              <a:rPr b="0" i="0" lang="en-US" sz="24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Needed to buld the Foundation</a:t>
            </a:r>
            <a:endParaRPr b="0" i="0" sz="1400" u="none" cap="none" strike="noStrike">
              <a:solidFill>
                <a:srgbClr val="A7A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Might be renamed/removed later or get invoked by the framework itself inside `setContent()`</a:t>
            </a:r>
            <a:endParaRPr/>
          </a:p>
        </p:txBody>
      </p:sp>
      <p:pic>
        <p:nvPicPr>
          <p:cNvPr descr="Google Shape;537;p48" id="542" name="Google Shape;542;p48"/>
          <p:cNvPicPr preferRelativeResize="0"/>
          <p:nvPr/>
        </p:nvPicPr>
        <p:blipFill rotWithShape="1">
          <a:blip r:embed="rId3">
            <a:alphaModFix/>
          </a:blip>
          <a:srcRect b="0" l="0" r="0" t="19341"/>
          <a:stretch/>
        </p:blipFill>
        <p:spPr>
          <a:xfrm>
            <a:off x="205850" y="1435925"/>
            <a:ext cx="5057901" cy="3061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48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44" name="Google Shape;544;p4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48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49" name="Google Shape;549;p4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/>
          <p:nvPr/>
        </p:nvSpPr>
        <p:spPr>
          <a:xfrm>
            <a:off x="92425" y="1549899"/>
            <a:ext cx="4814100" cy="2176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Roboto Mono Light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MaterialTheme / CustomTheme</a:t>
            </a:r>
            <a:r>
              <a:rPr b="0" i="0" lang="en-US" sz="2400" u="none" cap="none" strike="noStrike">
                <a:solidFill>
                  <a:srgbClr val="A7A7A7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: </a:t>
            </a:r>
            <a:r>
              <a:rPr b="0" i="0" lang="en-US" sz="24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Every Root Layout (Anything inside</a:t>
            </a:r>
            <a:r>
              <a:rPr b="0" i="0" lang="en-US" sz="2400" u="none" cap="none" strike="noStrike">
                <a:solidFill>
                  <a:srgbClr val="A7A7A7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CraneWrapper</a:t>
            </a:r>
            <a:r>
              <a:rPr b="0" i="0" lang="en-US" sz="24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), should have a Theme</a:t>
            </a:r>
            <a:endParaRPr/>
          </a:p>
        </p:txBody>
      </p:sp>
      <p:sp>
        <p:nvSpPr>
          <p:cNvPr id="555" name="Google Shape;555;p49"/>
          <p:cNvSpPr/>
          <p:nvPr/>
        </p:nvSpPr>
        <p:spPr>
          <a:xfrm>
            <a:off x="2893946" y="1902245"/>
            <a:ext cx="3356108" cy="64940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26" y="0"/>
                  <a:pt x="11852" y="5400"/>
                  <a:pt x="11852" y="10800"/>
                </a:cubicBezTo>
                <a:cubicBezTo>
                  <a:pt x="11852" y="16200"/>
                  <a:pt x="16726" y="21600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788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49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57" name="Google Shape;557;p4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49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62" name="Google Shape;562;p4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563" name="Google Shape;563;p49"/>
          <p:cNvSpPr txBox="1"/>
          <p:nvPr/>
        </p:nvSpPr>
        <p:spPr>
          <a:xfrm>
            <a:off x="4833377" y="1460804"/>
            <a:ext cx="4204383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setContent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0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569" name="Google Shape;569;p5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50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74" name="Google Shape;574;p5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575" name="Google Shape;575;p50"/>
          <p:cNvSpPr txBox="1"/>
          <p:nvPr/>
        </p:nvSpPr>
        <p:spPr>
          <a:xfrm>
            <a:off x="25400" y="1047750"/>
            <a:ext cx="90932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8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(children: </a:t>
            </a:r>
            <a:r>
              <a:rPr b="0" i="0" lang="en-US" sz="18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() -&gt; </a:t>
            </a:r>
            <a:r>
              <a:rPr b="0" i="0" lang="en-US" sz="18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8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MaterialTheme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(colors=myColorList, typography = myTextStyles)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8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CurrentTextStyleProvider</a:t>
            </a: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(defaultTextStyle)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children()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800"/>
              <a:buFont typeface="Roboto Mono"/>
              <a:buNone/>
            </a:pPr>
            <a:r>
              <a:rPr b="0" i="0" lang="en-US" sz="1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5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581" name="Google Shape;581;p5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51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86" name="Google Shape;586;p5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587" name="Google Shape;587;p51"/>
          <p:cNvSpPr txBox="1"/>
          <p:nvPr/>
        </p:nvSpPr>
        <p:spPr>
          <a:xfrm>
            <a:off x="2621583" y="1104900"/>
            <a:ext cx="4204383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setContent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5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593" name="Google Shape;593;p5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52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598" name="Google Shape;598;p5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599" name="Google Shape;599;p52"/>
          <p:cNvSpPr txBox="1"/>
          <p:nvPr/>
        </p:nvSpPr>
        <p:spPr>
          <a:xfrm>
            <a:off x="80889" y="457200"/>
            <a:ext cx="8982222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shape =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CircleBorder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6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3677949" y="2193425"/>
            <a:ext cx="2826001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@intelligibabble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677949" y="2690049"/>
            <a:ext cx="39651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http://intelligiblebabble.com/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329824" y="1521921"/>
            <a:ext cx="746580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Big Shout Out</a:t>
            </a:r>
            <a:endParaRPr/>
          </a:p>
        </p:txBody>
      </p:sp>
      <p:pic>
        <p:nvPicPr>
          <p:cNvPr descr="Google Shape;101;p17"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5550" y="1521555"/>
            <a:ext cx="1309388" cy="130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677949" y="3190374"/>
            <a:ext cx="3740401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Leland Richardson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234725" y="550324"/>
            <a:ext cx="7140300" cy="3845402"/>
          </a:xfrm>
          <a:prstGeom prst="rect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10" name="Google Shape;110;p1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5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05" name="Google Shape;605;p5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53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10" name="Google Shape;610;p5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11" name="Google Shape;611;p53"/>
          <p:cNvSpPr txBox="1"/>
          <p:nvPr/>
        </p:nvSpPr>
        <p:spPr>
          <a:xfrm>
            <a:off x="80889" y="457200"/>
            <a:ext cx="8982222" cy="445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25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Button(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text = “Increase”,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shape = CircleBorder(),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onClick = {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//Counter Increment Logic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}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)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5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17" name="Google Shape;617;p5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54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22" name="Google Shape;622;p5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23" name="Google Shape;623;p54"/>
          <p:cNvSpPr txBox="1"/>
          <p:nvPr/>
        </p:nvSpPr>
        <p:spPr>
          <a:xfrm>
            <a:off x="80889" y="457200"/>
            <a:ext cx="8982222" cy="46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4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Text(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style = +themeTextStyle { h4 },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text = "Count 0"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Mono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)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25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shape =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CircleBorder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5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52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5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29" name="Google Shape;629;p5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55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80889" y="457200"/>
            <a:ext cx="8982222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shape =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CircleBorder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6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47;p57" id="640" name="Google Shape;6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149" y="996074"/>
            <a:ext cx="2075251" cy="3566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5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42" name="Google Shape;642;p5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56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47" name="Google Shape;647;p5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5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53" name="Google Shape;653;p5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57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58" name="Google Shape;658;p5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59" name="Google Shape;659;p57"/>
          <p:cNvSpPr txBox="1"/>
          <p:nvPr/>
        </p:nvSpPr>
        <p:spPr>
          <a:xfrm>
            <a:off x="2584127" y="793920"/>
            <a:ext cx="3975746" cy="454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</a:t>
            </a:r>
            <a:r>
              <a:rPr b="0" i="0" lang="en-US" sz="10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5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65" name="Google Shape;665;p5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58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70" name="Google Shape;670;p5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71" name="Google Shape;671;p58"/>
          <p:cNvSpPr txBox="1"/>
          <p:nvPr/>
        </p:nvSpPr>
        <p:spPr>
          <a:xfrm>
            <a:off x="393947" y="803046"/>
            <a:ext cx="7938791" cy="892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</a:t>
            </a:r>
            <a:r>
              <a:rPr b="0" i="0" lang="en-US" sz="20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5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77" name="Google Shape;677;p5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59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682" name="Google Shape;682;p5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683" name="Google Shape;683;p59"/>
          <p:cNvSpPr txBox="1"/>
          <p:nvPr/>
        </p:nvSpPr>
        <p:spPr>
          <a:xfrm>
            <a:off x="56295" y="-3604691"/>
            <a:ext cx="7938791" cy="8928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0"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</a:t>
            </a:r>
            <a:r>
              <a:rPr b="0" i="0" lang="en-US" sz="20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//Counter Increment Logic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95;p61" id="688" name="Google Shape;6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789" y="891525"/>
            <a:ext cx="2182420" cy="372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6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690" name="Google Shape;690;p6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6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  <p:sp>
        <p:nvSpPr>
          <p:cNvPr id="695" name="Google Shape;695;p60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1"/>
          <p:cNvSpPr txBox="1"/>
          <p:nvPr/>
        </p:nvSpPr>
        <p:spPr>
          <a:xfrm>
            <a:off x="2105224" y="2010425"/>
            <a:ext cx="5237102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write the logic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 Counter</a:t>
            </a:r>
            <a:endParaRPr/>
          </a:p>
        </p:txBody>
      </p:sp>
      <p:grpSp>
        <p:nvGrpSpPr>
          <p:cNvPr id="701" name="Google Shape;701;p6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02" name="Google Shape;702;p6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61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707" name="Google Shape;707;p6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6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13" name="Google Shape;713;p6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62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718" name="Google Shape;718;p6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719" name="Google Shape;719;p62"/>
          <p:cNvSpPr txBox="1"/>
          <p:nvPr/>
        </p:nvSpPr>
        <p:spPr>
          <a:xfrm>
            <a:off x="150009" y="282878"/>
            <a:ext cx="4204384" cy="473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countState.value++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983850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Talk Covers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983850" y="1418775"/>
            <a:ext cx="71907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should we care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21" name="Google Shape;121;p1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6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25" name="Google Shape;725;p6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63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730" name="Google Shape;730;p6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731" name="Google Shape;731;p63"/>
          <p:cNvSpPr txBox="1"/>
          <p:nvPr/>
        </p:nvSpPr>
        <p:spPr>
          <a:xfrm>
            <a:off x="150009" y="282878"/>
            <a:ext cx="8843982" cy="10452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shape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RoundedRectangleBorder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(borderRadius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BorderRadius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.circular(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10f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countState.value++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6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37" name="Google Shape;737;p6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64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742" name="Google Shape;742;p6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743" name="Google Shape;743;p64"/>
          <p:cNvSpPr txBox="1"/>
          <p:nvPr/>
        </p:nvSpPr>
        <p:spPr>
          <a:xfrm>
            <a:off x="150009" y="-4230337"/>
            <a:ext cx="8843982" cy="930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onClick =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countState.value++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54;p66" id="748" name="Google Shape;7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649" y="752674"/>
            <a:ext cx="2266677" cy="4027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6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50" name="Google Shape;750;p6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65"/>
          <p:cNvSpPr txBox="1"/>
          <p:nvPr/>
        </p:nvSpPr>
        <p:spPr>
          <a:xfrm>
            <a:off x="1856975" y="267549"/>
            <a:ext cx="5733601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Jetpack Compose</a:t>
            </a:r>
            <a:endParaRPr/>
          </a:p>
        </p:txBody>
      </p:sp>
      <p:sp>
        <p:nvSpPr>
          <p:cNvPr id="755" name="Google Shape;755;p6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6"/>
          <p:cNvSpPr txBox="1"/>
          <p:nvPr/>
        </p:nvSpPr>
        <p:spPr>
          <a:xfrm>
            <a:off x="2094900" y="2245375"/>
            <a:ext cx="4954200" cy="65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Compose Works</a:t>
            </a:r>
            <a:endParaRPr/>
          </a:p>
        </p:txBody>
      </p:sp>
      <p:grpSp>
        <p:nvGrpSpPr>
          <p:cNvPr id="761" name="Google Shape;761;p6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62" name="Google Shape;762;p6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7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pic>
        <p:nvPicPr>
          <p:cNvPr descr="Google Shape;777;p68" id="771" name="Google Shape;7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151" y="1465824"/>
            <a:ext cx="4629701" cy="3080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7"/>
          <p:cNvSpPr txBox="1"/>
          <p:nvPr/>
        </p:nvSpPr>
        <p:spPr>
          <a:xfrm>
            <a:off x="2557199" y="6501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Gap Buffer</a:t>
            </a:r>
            <a:endParaRPr/>
          </a:p>
        </p:txBody>
      </p:sp>
      <p:grpSp>
        <p:nvGrpSpPr>
          <p:cNvPr id="773" name="Google Shape;773;p6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74" name="Google Shape;774;p6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8" name="Google Shape;778;p6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68"/>
          <p:cNvGraphicFramePr/>
          <p:nvPr/>
        </p:nvGraphicFramePr>
        <p:xfrm>
          <a:off x="252300" y="2251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1234200"/>
                <a:gridCol w="1234200"/>
                <a:gridCol w="1234200"/>
                <a:gridCol w="1234200"/>
                <a:gridCol w="1234200"/>
                <a:gridCol w="1234200"/>
                <a:gridCol w="1234200"/>
              </a:tblGrid>
              <a:tr h="6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1</a:t>
                      </a:r>
                      <a:endParaRPr/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2</a:t>
                      </a:r>
                      <a:endParaRPr/>
                    </a:p>
                  </a:txBody>
                  <a:tcPr marT="68575" marB="68575" marR="68575" marL="6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3</a:t>
                      </a:r>
                      <a:endParaRPr/>
                    </a:p>
                  </a:txBody>
                  <a:tcPr marT="68575" marB="68575" marR="68575" marL="6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4" name="Google Shape;784;p68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785" name="Google Shape;785;p68"/>
          <p:cNvSpPr txBox="1"/>
          <p:nvPr/>
        </p:nvSpPr>
        <p:spPr>
          <a:xfrm>
            <a:off x="2557199" y="6501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Gap Buffer</a:t>
            </a:r>
            <a:endParaRPr/>
          </a:p>
        </p:txBody>
      </p:sp>
      <p:grpSp>
        <p:nvGrpSpPr>
          <p:cNvPr id="786" name="Google Shape;786;p6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787" name="Google Shape;787;p6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6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9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797" name="Google Shape;797;p69"/>
          <p:cNvSpPr txBox="1"/>
          <p:nvPr/>
        </p:nvSpPr>
        <p:spPr>
          <a:xfrm>
            <a:off x="340400" y="2264499"/>
            <a:ext cx="2883001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Medium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Gap Buffer</a:t>
            </a:r>
            <a:endParaRPr/>
          </a:p>
        </p:txBody>
      </p:sp>
      <p:sp>
        <p:nvSpPr>
          <p:cNvPr id="798" name="Google Shape;798;p69"/>
          <p:cNvSpPr txBox="1"/>
          <p:nvPr/>
        </p:nvSpPr>
        <p:spPr>
          <a:xfrm>
            <a:off x="5920599" y="2264499"/>
            <a:ext cx="2883001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 Medium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Slot Table</a:t>
            </a:r>
            <a:endParaRPr/>
          </a:p>
        </p:txBody>
      </p:sp>
      <p:sp>
        <p:nvSpPr>
          <p:cNvPr id="799" name="Google Shape;799;p69"/>
          <p:cNvSpPr/>
          <p:nvPr/>
        </p:nvSpPr>
        <p:spPr>
          <a:xfrm>
            <a:off x="3660449" y="2414363"/>
            <a:ext cx="1823101" cy="3147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801" name="Google Shape;801;p6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02" name="Google Shape;802;p6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11" name="Google Shape;811;p70"/>
          <p:cNvSpPr txBox="1"/>
          <p:nvPr/>
        </p:nvSpPr>
        <p:spPr>
          <a:xfrm>
            <a:off x="2557199" y="6120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Slot Table</a:t>
            </a:r>
            <a:endParaRPr/>
          </a:p>
        </p:txBody>
      </p:sp>
      <p:graphicFrame>
        <p:nvGraphicFramePr>
          <p:cNvPr id="812" name="Google Shape;812;p70"/>
          <p:cNvGraphicFramePr/>
          <p:nvPr/>
        </p:nvGraphicFramePr>
        <p:xfrm>
          <a:off x="232500" y="334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1234200"/>
                <a:gridCol w="1234200"/>
                <a:gridCol w="1234200"/>
                <a:gridCol w="1234200"/>
                <a:gridCol w="1234200"/>
                <a:gridCol w="1234200"/>
                <a:gridCol w="1234200"/>
              </a:tblGrid>
              <a:tr h="6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1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2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3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grpSp>
        <p:nvGrpSpPr>
          <p:cNvPr id="813" name="Google Shape;813;p70"/>
          <p:cNvGrpSpPr/>
          <p:nvPr/>
        </p:nvGrpSpPr>
        <p:grpSpPr>
          <a:xfrm>
            <a:off x="4087500" y="1193494"/>
            <a:ext cx="868502" cy="2149802"/>
            <a:chOff x="0" y="0"/>
            <a:chExt cx="868500" cy="2149800"/>
          </a:xfrm>
        </p:grpSpPr>
        <p:sp>
          <p:nvSpPr>
            <p:cNvPr id="814" name="Google Shape;814;p70"/>
            <p:cNvSpPr/>
            <p:nvPr/>
          </p:nvSpPr>
          <p:spPr>
            <a:xfrm>
              <a:off x="0" y="0"/>
              <a:ext cx="868500" cy="2149800"/>
            </a:xfrm>
            <a:custGeom>
              <a:rect b="b" l="l" r="r" t="t"/>
              <a:pathLst>
                <a:path extrusionOk="0" h="21600" w="21600">
                  <a:moveTo>
                    <a:pt x="0" y="17237"/>
                  </a:moveTo>
                  <a:lnTo>
                    <a:pt x="5400" y="17237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7237"/>
                  </a:lnTo>
                  <a:lnTo>
                    <a:pt x="21600" y="17237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815" name="Google Shape;815;p70"/>
            <p:cNvSpPr txBox="1"/>
            <p:nvPr/>
          </p:nvSpPr>
          <p:spPr>
            <a:xfrm>
              <a:off x="217124" y="30362"/>
              <a:ext cx="434251" cy="1871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 Mono Light"/>
                  <a:ea typeface="Roboto Mono Light"/>
                  <a:cs typeface="Roboto Mono Light"/>
                  <a:sym typeface="Roboto Mono Light"/>
                </a:rPr>
                <a:t>Current Index</a:t>
              </a:r>
              <a:endParaRPr/>
            </a:p>
          </p:txBody>
        </p:sp>
      </p:grpSp>
      <p:sp>
        <p:nvSpPr>
          <p:cNvPr id="816" name="Google Shape;816;p7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817" name="Google Shape;817;p7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18" name="Google Shape;818;p7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71"/>
          <p:cNvGraphicFramePr/>
          <p:nvPr/>
        </p:nvGraphicFramePr>
        <p:xfrm>
          <a:off x="232500" y="334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1234200"/>
                <a:gridCol w="1234200"/>
                <a:gridCol w="1234200"/>
                <a:gridCol w="1234200"/>
                <a:gridCol w="1234200"/>
                <a:gridCol w="1234200"/>
                <a:gridCol w="1234200"/>
              </a:tblGrid>
              <a:tr h="6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1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2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3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Item 4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grpSp>
        <p:nvGrpSpPr>
          <p:cNvPr id="827" name="Google Shape;827;p71"/>
          <p:cNvGrpSpPr/>
          <p:nvPr/>
        </p:nvGrpSpPr>
        <p:grpSpPr>
          <a:xfrm>
            <a:off x="5169299" y="1193400"/>
            <a:ext cx="868502" cy="2149802"/>
            <a:chOff x="0" y="0"/>
            <a:chExt cx="868500" cy="2149800"/>
          </a:xfrm>
        </p:grpSpPr>
        <p:sp>
          <p:nvSpPr>
            <p:cNvPr id="828" name="Google Shape;828;p71"/>
            <p:cNvSpPr/>
            <p:nvPr/>
          </p:nvSpPr>
          <p:spPr>
            <a:xfrm>
              <a:off x="0" y="0"/>
              <a:ext cx="868500" cy="2149800"/>
            </a:xfrm>
            <a:custGeom>
              <a:rect b="b" l="l" r="r" t="t"/>
              <a:pathLst>
                <a:path extrusionOk="0" h="21600" w="21600">
                  <a:moveTo>
                    <a:pt x="0" y="17237"/>
                  </a:moveTo>
                  <a:lnTo>
                    <a:pt x="5400" y="17237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7237"/>
                  </a:lnTo>
                  <a:lnTo>
                    <a:pt x="21600" y="17237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829" name="Google Shape;829;p71"/>
            <p:cNvSpPr txBox="1"/>
            <p:nvPr/>
          </p:nvSpPr>
          <p:spPr>
            <a:xfrm>
              <a:off x="217124" y="30362"/>
              <a:ext cx="434251" cy="1871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 Mono Light"/>
                  <a:ea typeface="Roboto Mono Light"/>
                  <a:cs typeface="Roboto Mono Light"/>
                  <a:sym typeface="Roboto Mono Light"/>
                </a:rPr>
                <a:t>Current Index</a:t>
              </a:r>
              <a:endParaRPr/>
            </a:p>
          </p:txBody>
        </p:sp>
      </p:grpSp>
      <p:sp>
        <p:nvSpPr>
          <p:cNvPr id="830" name="Google Shape;830;p7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831" name="Google Shape;831;p7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32" name="Google Shape;832;p7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71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37" name="Google Shape;837;p71"/>
          <p:cNvSpPr txBox="1"/>
          <p:nvPr/>
        </p:nvSpPr>
        <p:spPr>
          <a:xfrm>
            <a:off x="2557199" y="6120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Slot Table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843" name="Google Shape;843;p7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44" name="Google Shape;844;p7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8" name="Google Shape;848;p72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49" name="Google Shape;849;p72"/>
          <p:cNvSpPr txBox="1"/>
          <p:nvPr/>
        </p:nvSpPr>
        <p:spPr>
          <a:xfrm>
            <a:off x="186512" y="284533"/>
            <a:ext cx="6239255" cy="4775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9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9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9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9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5789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9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31" name="Google Shape;131;p1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983850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Talk Covers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983850" y="1418775"/>
            <a:ext cx="7190700" cy="792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should we care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Use Jetpack Compose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4" name="Google Shape;854;p73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55" name="Google Shape;855;p73"/>
          <p:cNvCxnSpPr/>
          <p:nvPr/>
        </p:nvCxnSpPr>
        <p:spPr>
          <a:xfrm rot="10800000">
            <a:off x="3414475" y="1407475"/>
            <a:ext cx="3622901" cy="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6" name="Google Shape;856;p73"/>
          <p:cNvSpPr/>
          <p:nvPr/>
        </p:nvSpPr>
        <p:spPr>
          <a:xfrm>
            <a:off x="2612203" y="1399587"/>
            <a:ext cx="783164" cy="2277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7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58" name="Google Shape;858;p7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2" name="Google Shape;862;p73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63" name="Google Shape;863;p7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864" name="Google Shape;864;p73"/>
          <p:cNvSpPr txBox="1"/>
          <p:nvPr/>
        </p:nvSpPr>
        <p:spPr>
          <a:xfrm>
            <a:off x="67878" y="748291"/>
            <a:ext cx="5256114" cy="4533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Google Shape;869;p74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70" name="Google Shape;870;p74"/>
          <p:cNvCxnSpPr/>
          <p:nvPr/>
        </p:nvCxnSpPr>
        <p:spPr>
          <a:xfrm rot="10800000">
            <a:off x="4198113" y="1646411"/>
            <a:ext cx="2590913" cy="21631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1" name="Google Shape;871;p74"/>
          <p:cNvSpPr/>
          <p:nvPr/>
        </p:nvSpPr>
        <p:spPr>
          <a:xfrm>
            <a:off x="3477768" y="1391677"/>
            <a:ext cx="683101" cy="2277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Google Shape;872;p7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73" name="Google Shape;873;p7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74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78" name="Google Shape;878;p7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879" name="Google Shape;879;p74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4" name="Google Shape;884;p75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885" name="Google Shape;885;p75"/>
          <p:cNvCxnSpPr/>
          <p:nvPr/>
        </p:nvCxnSpPr>
        <p:spPr>
          <a:xfrm rot="10800000">
            <a:off x="5198856" y="2328424"/>
            <a:ext cx="1993719" cy="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6" name="Google Shape;886;p75"/>
          <p:cNvSpPr/>
          <p:nvPr/>
        </p:nvSpPr>
        <p:spPr>
          <a:xfrm>
            <a:off x="447204" y="1686503"/>
            <a:ext cx="4751547" cy="116462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" name="Google Shape;887;p7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888" name="Google Shape;888;p7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75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893" name="Google Shape;893;p7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894" name="Google Shape;894;p75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9" name="Google Shape;899;p76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“Count 0”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00" name="Google Shape;900;p76"/>
          <p:cNvCxnSpPr/>
          <p:nvPr/>
        </p:nvCxnSpPr>
        <p:spPr>
          <a:xfrm rot="10800000">
            <a:off x="5226092" y="2437428"/>
            <a:ext cx="1873483" cy="27839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1" name="Google Shape;901;p76"/>
          <p:cNvSpPr/>
          <p:nvPr/>
        </p:nvSpPr>
        <p:spPr>
          <a:xfrm>
            <a:off x="1876697" y="2218016"/>
            <a:ext cx="3324028" cy="3519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7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03" name="Google Shape;903;p7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76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908" name="Google Shape;908;p7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909" name="Google Shape;909;p76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4" name="Google Shape;914;p77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“Count 0”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15" name="Google Shape;915;p77"/>
          <p:cNvCxnSpPr/>
          <p:nvPr/>
        </p:nvCxnSpPr>
        <p:spPr>
          <a:xfrm flipH="1">
            <a:off x="4047676" y="3156325"/>
            <a:ext cx="3155200" cy="78890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77"/>
          <p:cNvSpPr/>
          <p:nvPr/>
        </p:nvSpPr>
        <p:spPr>
          <a:xfrm>
            <a:off x="503838" y="2913084"/>
            <a:ext cx="3557064" cy="183968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7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18" name="Google Shape;918;p7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77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923" name="Google Shape;923;p7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924" name="Google Shape;924;p77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9" name="Google Shape;929;p78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“Count 0”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{...}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30" name="Google Shape;930;p78"/>
          <p:cNvCxnSpPr/>
          <p:nvPr/>
        </p:nvCxnSpPr>
        <p:spPr>
          <a:xfrm flipH="1">
            <a:off x="3786808" y="3570450"/>
            <a:ext cx="3447268" cy="46774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1" name="Google Shape;931;p78"/>
          <p:cNvSpPr/>
          <p:nvPr/>
        </p:nvSpPr>
        <p:spPr>
          <a:xfrm>
            <a:off x="1012619" y="3522928"/>
            <a:ext cx="2752267" cy="8726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7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33" name="Google Shape;933;p7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78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938" name="Google Shape;938;p7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939" name="Google Shape;939;p78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4" name="Google Shape;944;p79"/>
          <p:cNvGraphicFramePr/>
          <p:nvPr/>
        </p:nvGraphicFramePr>
        <p:xfrm>
          <a:off x="6542337" y="12241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2090325"/>
              </a:tblGrid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</a:rPr>
                        <a:t>State(1)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“Count 1”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{...}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400"/>
                        <a:buFont typeface="Roboto Mono Light"/>
                        <a:buNone/>
                      </a:pPr>
                      <a:r>
                        <a:rPr lang="en-US" sz="14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945" name="Google Shape;945;p79"/>
          <p:cNvGrpSpPr/>
          <p:nvPr/>
        </p:nvGrpSpPr>
        <p:grpSpPr>
          <a:xfrm>
            <a:off x="745125" y="147275"/>
            <a:ext cx="2411401" cy="816002"/>
            <a:chOff x="0" y="0"/>
            <a:chExt cx="2411400" cy="816000"/>
          </a:xfrm>
        </p:grpSpPr>
        <p:sp>
          <p:nvSpPr>
            <p:cNvPr id="946" name="Google Shape;946;p79"/>
            <p:cNvSpPr/>
            <p:nvPr/>
          </p:nvSpPr>
          <p:spPr>
            <a:xfrm>
              <a:off x="0" y="0"/>
              <a:ext cx="2411400" cy="81600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 Mono"/>
                <a:buNone/>
              </a:pPr>
              <a:r>
                <a:t/>
              </a:r>
              <a:endParaRPr b="0" i="0" sz="1400" u="none" cap="none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947" name="Google Shape;947;p79"/>
            <p:cNvSpPr txBox="1"/>
            <p:nvPr/>
          </p:nvSpPr>
          <p:spPr>
            <a:xfrm>
              <a:off x="602850" y="93924"/>
              <a:ext cx="1205700" cy="424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 Mono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Recompose</a:t>
              </a:r>
              <a:endParaRPr/>
            </a:p>
          </p:txBody>
        </p:sp>
      </p:grpSp>
      <p:cxnSp>
        <p:nvCxnSpPr>
          <p:cNvPr id="948" name="Google Shape;948;p79"/>
          <p:cNvCxnSpPr/>
          <p:nvPr/>
        </p:nvCxnSpPr>
        <p:spPr>
          <a:xfrm rot="10800000">
            <a:off x="4293397" y="1565073"/>
            <a:ext cx="2857829" cy="29775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9" name="Google Shape;949;p79"/>
          <p:cNvCxnSpPr/>
          <p:nvPr/>
        </p:nvCxnSpPr>
        <p:spPr>
          <a:xfrm rot="10800000">
            <a:off x="5244399" y="2442576"/>
            <a:ext cx="1741251" cy="26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950" name="Google Shape;950;p7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51" name="Google Shape;951;p7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79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956" name="Google Shape;956;p7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957" name="Google Shape;957;p79"/>
          <p:cNvSpPr txBox="1"/>
          <p:nvPr/>
        </p:nvSpPr>
        <p:spPr>
          <a:xfrm>
            <a:off x="67878" y="748291"/>
            <a:ext cx="5256114" cy="42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Counter2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countState = +state { 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style = +themeTextStyle { h</a:t>
            </a:r>
            <a:r>
              <a:rPr b="0" i="0" lang="en-US" sz="16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"Count ${countState.value}"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6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16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"Increase"</a:t>
            </a: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onClick = {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countState.value++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75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600"/>
              <a:buFont typeface="Roboto Mono"/>
              <a:buNone/>
            </a:pPr>
            <a:r>
              <a:rPr b="0" i="0" lang="en-US" sz="16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0"/>
          <p:cNvSpPr txBox="1"/>
          <p:nvPr/>
        </p:nvSpPr>
        <p:spPr>
          <a:xfrm>
            <a:off x="2557199" y="830575"/>
            <a:ext cx="4029602" cy="995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600"/>
              <a:buFont typeface="Montserrat Medium"/>
              <a:buNone/>
            </a:pPr>
            <a:r>
              <a:rPr b="0" i="0" lang="en-US" sz="26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 Tree with XML in Present Day</a:t>
            </a:r>
            <a:endParaRPr/>
          </a:p>
        </p:txBody>
      </p:sp>
      <p:cxnSp>
        <p:nvCxnSpPr>
          <p:cNvPr id="963" name="Google Shape;963;p80"/>
          <p:cNvCxnSpPr>
            <a:stCxn id="964" idx="0"/>
            <a:endCxn id="965" idx="0"/>
          </p:cNvCxnSpPr>
          <p:nvPr/>
        </p:nvCxnSpPr>
        <p:spPr>
          <a:xfrm>
            <a:off x="4564949" y="1737050"/>
            <a:ext cx="1777500" cy="819000"/>
          </a:xfrm>
          <a:prstGeom prst="straightConnector1">
            <a:avLst/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66" name="Google Shape;966;p80"/>
          <p:cNvCxnSpPr>
            <a:stCxn id="967" idx="0"/>
            <a:endCxn id="968" idx="0"/>
          </p:cNvCxnSpPr>
          <p:nvPr/>
        </p:nvCxnSpPr>
        <p:spPr>
          <a:xfrm>
            <a:off x="2801700" y="2556113"/>
            <a:ext cx="845400" cy="1136700"/>
          </a:xfrm>
          <a:prstGeom prst="straightConnector1">
            <a:avLst/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69" name="Google Shape;969;p80"/>
          <p:cNvCxnSpPr>
            <a:stCxn id="970" idx="0"/>
            <a:endCxn id="967" idx="0"/>
          </p:cNvCxnSpPr>
          <p:nvPr/>
        </p:nvCxnSpPr>
        <p:spPr>
          <a:xfrm flipH="1" rot="10800000">
            <a:off x="1956450" y="2555964"/>
            <a:ext cx="845100" cy="971700"/>
          </a:xfrm>
          <a:prstGeom prst="straightConnector1">
            <a:avLst/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71" name="Google Shape;971;p80"/>
          <p:cNvCxnSpPr>
            <a:stCxn id="965" idx="0"/>
            <a:endCxn id="972" idx="0"/>
          </p:cNvCxnSpPr>
          <p:nvPr/>
        </p:nvCxnSpPr>
        <p:spPr>
          <a:xfrm>
            <a:off x="6342300" y="2556113"/>
            <a:ext cx="845400" cy="971700"/>
          </a:xfrm>
          <a:prstGeom prst="straightConnector1">
            <a:avLst/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73" name="Google Shape;973;p80"/>
          <p:cNvCxnSpPr>
            <a:stCxn id="974" idx="0"/>
            <a:endCxn id="965" idx="0"/>
          </p:cNvCxnSpPr>
          <p:nvPr/>
        </p:nvCxnSpPr>
        <p:spPr>
          <a:xfrm flipH="1" rot="10800000">
            <a:off x="5497050" y="2555964"/>
            <a:ext cx="845400" cy="971700"/>
          </a:xfrm>
          <a:prstGeom prst="straightConnector1">
            <a:avLst/>
          </a:prstGeom>
          <a:noFill/>
          <a:ln cap="flat" cmpd="sng" w="9525">
            <a:solidFill>
              <a:srgbClr val="701C7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75" name="Google Shape;975;p80"/>
          <p:cNvCxnSpPr>
            <a:stCxn id="967" idx="0"/>
            <a:endCxn id="964" idx="0"/>
          </p:cNvCxnSpPr>
          <p:nvPr/>
        </p:nvCxnSpPr>
        <p:spPr>
          <a:xfrm flipH="1" rot="10800000">
            <a:off x="2801700" y="1737113"/>
            <a:ext cx="1763100" cy="819000"/>
          </a:xfrm>
          <a:prstGeom prst="straightConnector1">
            <a:avLst/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4" name="Google Shape;964;p80"/>
          <p:cNvSpPr txBox="1"/>
          <p:nvPr/>
        </p:nvSpPr>
        <p:spPr>
          <a:xfrm>
            <a:off x="3342299" y="1737050"/>
            <a:ext cx="24453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"/>
                <a:ea typeface="Roboto Mono"/>
                <a:cs typeface="Roboto Mono"/>
                <a:sym typeface="Roboto Mono"/>
              </a:rPr>
              <a:t>View Group 1</a:t>
            </a:r>
            <a:endParaRPr/>
          </a:p>
        </p:txBody>
      </p:sp>
      <p:sp>
        <p:nvSpPr>
          <p:cNvPr id="967" name="Google Shape;967;p80"/>
          <p:cNvSpPr txBox="1"/>
          <p:nvPr/>
        </p:nvSpPr>
        <p:spPr>
          <a:xfrm>
            <a:off x="2032649" y="2556113"/>
            <a:ext cx="1538101" cy="843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"/>
                <a:ea typeface="Roboto Mono"/>
                <a:cs typeface="Roboto Mono"/>
                <a:sym typeface="Roboto Mono"/>
              </a:rPr>
              <a:t>View Group 2</a:t>
            </a:r>
            <a:endParaRPr/>
          </a:p>
        </p:txBody>
      </p:sp>
      <p:sp>
        <p:nvSpPr>
          <p:cNvPr id="965" name="Google Shape;965;p80"/>
          <p:cNvSpPr txBox="1"/>
          <p:nvPr/>
        </p:nvSpPr>
        <p:spPr>
          <a:xfrm>
            <a:off x="5573250" y="2556113"/>
            <a:ext cx="1538101" cy="843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"/>
                <a:ea typeface="Roboto Mono"/>
                <a:cs typeface="Roboto Mono"/>
                <a:sym typeface="Roboto Mono"/>
              </a:rPr>
              <a:t>View Group 3</a:t>
            </a:r>
            <a:endParaRPr/>
          </a:p>
        </p:txBody>
      </p:sp>
      <p:sp>
        <p:nvSpPr>
          <p:cNvPr id="972" name="Google Shape;972;p80"/>
          <p:cNvSpPr txBox="1"/>
          <p:nvPr/>
        </p:nvSpPr>
        <p:spPr>
          <a:xfrm>
            <a:off x="6418500" y="3527664"/>
            <a:ext cx="1538101" cy="843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 Light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View Group 4</a:t>
            </a:r>
            <a:endParaRPr/>
          </a:p>
        </p:txBody>
      </p:sp>
      <p:sp>
        <p:nvSpPr>
          <p:cNvPr id="974" name="Google Shape;974;p80"/>
          <p:cNvSpPr txBox="1"/>
          <p:nvPr/>
        </p:nvSpPr>
        <p:spPr>
          <a:xfrm>
            <a:off x="4728000" y="3527664"/>
            <a:ext cx="1538101" cy="843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 Light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Image View</a:t>
            </a:r>
            <a:endParaRPr/>
          </a:p>
        </p:txBody>
      </p:sp>
      <p:sp>
        <p:nvSpPr>
          <p:cNvPr id="968" name="Google Shape;968;p80"/>
          <p:cNvSpPr txBox="1"/>
          <p:nvPr/>
        </p:nvSpPr>
        <p:spPr>
          <a:xfrm>
            <a:off x="2877899" y="3692764"/>
            <a:ext cx="15381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 Light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Button</a:t>
            </a:r>
            <a:endParaRPr/>
          </a:p>
        </p:txBody>
      </p:sp>
      <p:sp>
        <p:nvSpPr>
          <p:cNvPr id="970" name="Google Shape;970;p80"/>
          <p:cNvSpPr txBox="1"/>
          <p:nvPr/>
        </p:nvSpPr>
        <p:spPr>
          <a:xfrm>
            <a:off x="1187400" y="3527664"/>
            <a:ext cx="1538101" cy="843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 Light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Text View</a:t>
            </a:r>
            <a:endParaRPr/>
          </a:p>
        </p:txBody>
      </p:sp>
      <p:sp>
        <p:nvSpPr>
          <p:cNvPr id="976" name="Google Shape;976;p80"/>
          <p:cNvSpPr txBox="1"/>
          <p:nvPr/>
        </p:nvSpPr>
        <p:spPr>
          <a:xfrm>
            <a:off x="3803024" y="2772419"/>
            <a:ext cx="15381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1C7F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701C7F"/>
                </a:solidFill>
                <a:latin typeface="Roboto Mono"/>
                <a:ea typeface="Roboto Mono"/>
                <a:cs typeface="Roboto Mono"/>
                <a:sym typeface="Roboto Mono"/>
              </a:rPr>
              <a:t>Toolbar</a:t>
            </a:r>
            <a:endParaRPr/>
          </a:p>
        </p:txBody>
      </p:sp>
      <p:cxnSp>
        <p:nvCxnSpPr>
          <p:cNvPr id="977" name="Google Shape;977;p80"/>
          <p:cNvCxnSpPr>
            <a:stCxn id="976" idx="0"/>
            <a:endCxn id="964" idx="0"/>
          </p:cNvCxnSpPr>
          <p:nvPr/>
        </p:nvCxnSpPr>
        <p:spPr>
          <a:xfrm rot="10800000">
            <a:off x="4564874" y="1737119"/>
            <a:ext cx="7200" cy="1035300"/>
          </a:xfrm>
          <a:prstGeom prst="straightConnector1">
            <a:avLst/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78" name="Google Shape;978;p8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979" name="Google Shape;979;p8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80" name="Google Shape;980;p8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4" name="Google Shape;984;p80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1"/>
          <p:cNvSpPr txBox="1"/>
          <p:nvPr/>
        </p:nvSpPr>
        <p:spPr>
          <a:xfrm>
            <a:off x="2557199" y="612024"/>
            <a:ext cx="4029602" cy="614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800"/>
              <a:buFont typeface="Montserrat Light"/>
              <a:buNone/>
            </a:pPr>
            <a:r>
              <a:rPr b="0" i="0" lang="en-US" sz="28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Slot Table</a:t>
            </a:r>
            <a:endParaRPr/>
          </a:p>
        </p:txBody>
      </p:sp>
      <p:graphicFrame>
        <p:nvGraphicFramePr>
          <p:cNvPr id="990" name="Google Shape;990;p81"/>
          <p:cNvGraphicFramePr/>
          <p:nvPr/>
        </p:nvGraphicFramePr>
        <p:xfrm>
          <a:off x="232500" y="334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{697B0E35-E0BD-4099-B8CC-419BF1105F42}</a:tableStyleId>
              </a:tblPr>
              <a:tblGrid>
                <a:gridCol w="1234200"/>
                <a:gridCol w="1234200"/>
                <a:gridCol w="1234200"/>
                <a:gridCol w="1234200"/>
                <a:gridCol w="1234200"/>
                <a:gridCol w="1234200"/>
                <a:gridCol w="1234200"/>
              </a:tblGrid>
              <a:tr h="6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State(1)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Group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“Count 1”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“Group”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{...}</a:t>
                      </a:r>
                      <a:endParaRPr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7A7A7"/>
                        </a:buClr>
                        <a:buSzPts val="1500"/>
                        <a:buFont typeface="Roboto Mono Light"/>
                        <a:buNone/>
                      </a:pPr>
                      <a:r>
                        <a:rPr lang="en-US" sz="1500" u="none" cap="none" strike="noStrike">
                          <a:solidFill>
                            <a:srgbClr val="A7A7A7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Empty</a:t>
                      </a:r>
                      <a:endParaRPr/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grpSp>
        <p:nvGrpSpPr>
          <p:cNvPr id="991" name="Google Shape;991;p81"/>
          <p:cNvGrpSpPr/>
          <p:nvPr/>
        </p:nvGrpSpPr>
        <p:grpSpPr>
          <a:xfrm>
            <a:off x="5169299" y="1193400"/>
            <a:ext cx="868502" cy="2149802"/>
            <a:chOff x="0" y="0"/>
            <a:chExt cx="868500" cy="2149800"/>
          </a:xfrm>
        </p:grpSpPr>
        <p:sp>
          <p:nvSpPr>
            <p:cNvPr id="992" name="Google Shape;992;p81"/>
            <p:cNvSpPr/>
            <p:nvPr/>
          </p:nvSpPr>
          <p:spPr>
            <a:xfrm>
              <a:off x="0" y="0"/>
              <a:ext cx="868500" cy="2149800"/>
            </a:xfrm>
            <a:custGeom>
              <a:rect b="b" l="l" r="r" t="t"/>
              <a:pathLst>
                <a:path extrusionOk="0" h="21600" w="21600">
                  <a:moveTo>
                    <a:pt x="0" y="17237"/>
                  </a:moveTo>
                  <a:lnTo>
                    <a:pt x="5400" y="17237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7237"/>
                  </a:lnTo>
                  <a:lnTo>
                    <a:pt x="21600" y="17237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993" name="Google Shape;993;p81"/>
            <p:cNvSpPr txBox="1"/>
            <p:nvPr/>
          </p:nvSpPr>
          <p:spPr>
            <a:xfrm>
              <a:off x="217124" y="30362"/>
              <a:ext cx="434251" cy="1871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 Mono Light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 Mono Light"/>
                  <a:ea typeface="Roboto Mono Light"/>
                  <a:cs typeface="Roboto Mono Light"/>
                  <a:sym typeface="Roboto Mono Light"/>
                </a:rPr>
                <a:t>Current Index</a:t>
              </a:r>
              <a:endParaRPr/>
            </a:p>
          </p:txBody>
        </p:sp>
      </p:grpSp>
      <p:grpSp>
        <p:nvGrpSpPr>
          <p:cNvPr id="994" name="Google Shape;994;p8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995" name="Google Shape;995;p8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81"/>
          <p:cNvSpPr txBox="1"/>
          <p:nvPr/>
        </p:nvSpPr>
        <p:spPr>
          <a:xfrm>
            <a:off x="2380050" y="221465"/>
            <a:ext cx="43839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Compose Works</a:t>
            </a:r>
            <a:endParaRPr/>
          </a:p>
        </p:txBody>
      </p:sp>
      <p:sp>
        <p:nvSpPr>
          <p:cNvPr id="1000" name="Google Shape;1000;p8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82"/>
          <p:cNvGrpSpPr/>
          <p:nvPr/>
        </p:nvGrpSpPr>
        <p:grpSpPr>
          <a:xfrm>
            <a:off x="1935149" y="1456763"/>
            <a:ext cx="5273703" cy="2255452"/>
            <a:chOff x="0" y="0"/>
            <a:chExt cx="5273701" cy="2255450"/>
          </a:xfrm>
        </p:grpSpPr>
        <p:sp>
          <p:nvSpPr>
            <p:cNvPr id="1006" name="Google Shape;1006;p82"/>
            <p:cNvSpPr txBox="1"/>
            <p:nvPr/>
          </p:nvSpPr>
          <p:spPr>
            <a:xfrm>
              <a:off x="0" y="0"/>
              <a:ext cx="5273701" cy="1122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Montserrat"/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to Manage States with Compose</a:t>
              </a:r>
              <a:endParaRPr/>
            </a:p>
          </p:txBody>
        </p:sp>
        <p:sp>
          <p:nvSpPr>
            <p:cNvPr id="1007" name="Google Shape;1007;p82"/>
            <p:cNvSpPr txBox="1"/>
            <p:nvPr/>
          </p:nvSpPr>
          <p:spPr>
            <a:xfrm>
              <a:off x="520500" y="1234399"/>
              <a:ext cx="4232701" cy="1021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DDDDD"/>
                </a:buClr>
                <a:buSzPts val="1800"/>
                <a:buFont typeface="Montserrat Medium"/>
                <a:buNone/>
              </a:pPr>
              <a:r>
                <a:rPr b="0" i="0" lang="en-US" sz="1800" u="none" cap="none" strike="noStrike">
                  <a:solidFill>
                    <a:srgbClr val="DDDDD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How should we align our thinking to work with Functional Declarative UIs</a:t>
              </a:r>
              <a:endParaRPr/>
            </a:p>
          </p:txBody>
        </p:sp>
      </p:grpSp>
      <p:grpSp>
        <p:nvGrpSpPr>
          <p:cNvPr id="1008" name="Google Shape;1008;p8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09" name="Google Shape;1009;p8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44" name="Google Shape;144;p2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0"/>
          <p:cNvSpPr txBox="1"/>
          <p:nvPr/>
        </p:nvSpPr>
        <p:spPr>
          <a:xfrm>
            <a:off x="983850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Talk Covers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983850" y="1418775"/>
            <a:ext cx="7190700" cy="109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should we care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to Use Jetpack Compose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C7CD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BBC7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Compose Works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3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grpSp>
        <p:nvGrpSpPr>
          <p:cNvPr id="1018" name="Google Shape;1018;p83"/>
          <p:cNvGrpSpPr/>
          <p:nvPr/>
        </p:nvGrpSpPr>
        <p:grpSpPr>
          <a:xfrm>
            <a:off x="2286224" y="1170899"/>
            <a:ext cx="1738802" cy="551152"/>
            <a:chOff x="0" y="0"/>
            <a:chExt cx="1738800" cy="551150"/>
          </a:xfrm>
        </p:grpSpPr>
        <p:sp>
          <p:nvSpPr>
            <p:cNvPr id="1019" name="Google Shape;1019;p83"/>
            <p:cNvSpPr/>
            <p:nvPr/>
          </p:nvSpPr>
          <p:spPr>
            <a:xfrm>
              <a:off x="0" y="63475"/>
              <a:ext cx="1738800" cy="424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ontserrat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0" name="Google Shape;1020;p83"/>
            <p:cNvSpPr txBox="1"/>
            <p:nvPr/>
          </p:nvSpPr>
          <p:spPr>
            <a:xfrm>
              <a:off x="0" y="0"/>
              <a:ext cx="1738800" cy="551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DDDDD"/>
                </a:buClr>
                <a:buSzPts val="2400"/>
                <a:buFont typeface="Montserrat"/>
                <a:buNone/>
              </a:pPr>
              <a:r>
                <a:rPr b="0" i="0" lang="en-US" sz="2400" u="none" cap="none" strike="noStrike">
                  <a:solidFill>
                    <a:srgbClr val="DDDD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State</a:t>
              </a:r>
              <a:endParaRPr/>
            </a:p>
          </p:txBody>
        </p:sp>
      </p:grpSp>
      <p:grpSp>
        <p:nvGrpSpPr>
          <p:cNvPr id="1021" name="Google Shape;1021;p83"/>
          <p:cNvGrpSpPr/>
          <p:nvPr/>
        </p:nvGrpSpPr>
        <p:grpSpPr>
          <a:xfrm>
            <a:off x="3888399" y="2296174"/>
            <a:ext cx="1738802" cy="551152"/>
            <a:chOff x="0" y="0"/>
            <a:chExt cx="1738800" cy="551150"/>
          </a:xfrm>
        </p:grpSpPr>
        <p:sp>
          <p:nvSpPr>
            <p:cNvPr id="1022" name="Google Shape;1022;p83"/>
            <p:cNvSpPr/>
            <p:nvPr/>
          </p:nvSpPr>
          <p:spPr>
            <a:xfrm>
              <a:off x="0" y="63475"/>
              <a:ext cx="1738800" cy="424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ontserrat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3" name="Google Shape;1023;p83"/>
            <p:cNvSpPr txBox="1"/>
            <p:nvPr/>
          </p:nvSpPr>
          <p:spPr>
            <a:xfrm>
              <a:off x="0" y="0"/>
              <a:ext cx="1738800" cy="551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DDDDD"/>
                </a:buClr>
                <a:buSzPts val="2400"/>
                <a:buFont typeface="Montserrat"/>
                <a:buNone/>
              </a:pPr>
              <a:r>
                <a:rPr b="0" i="0" lang="en-US" sz="2400" u="none" cap="none" strike="noStrike">
                  <a:solidFill>
                    <a:srgbClr val="DDDD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View</a:t>
              </a:r>
              <a:endParaRPr/>
            </a:p>
          </p:txBody>
        </p:sp>
      </p:grpSp>
      <p:grpSp>
        <p:nvGrpSpPr>
          <p:cNvPr id="1024" name="Google Shape;1024;p83"/>
          <p:cNvGrpSpPr/>
          <p:nvPr/>
        </p:nvGrpSpPr>
        <p:grpSpPr>
          <a:xfrm>
            <a:off x="776025" y="2296174"/>
            <a:ext cx="1738801" cy="551152"/>
            <a:chOff x="0" y="0"/>
            <a:chExt cx="1738800" cy="551150"/>
          </a:xfrm>
        </p:grpSpPr>
        <p:sp>
          <p:nvSpPr>
            <p:cNvPr id="1025" name="Google Shape;1025;p83"/>
            <p:cNvSpPr/>
            <p:nvPr/>
          </p:nvSpPr>
          <p:spPr>
            <a:xfrm>
              <a:off x="0" y="63475"/>
              <a:ext cx="1738800" cy="424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Montserrat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26" name="Google Shape;1026;p83"/>
            <p:cNvSpPr txBox="1"/>
            <p:nvPr/>
          </p:nvSpPr>
          <p:spPr>
            <a:xfrm>
              <a:off x="0" y="0"/>
              <a:ext cx="1738800" cy="551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DDDDD"/>
                </a:buClr>
                <a:buSzPts val="2400"/>
                <a:buFont typeface="Montserrat"/>
                <a:buNone/>
              </a:pPr>
              <a:r>
                <a:rPr b="0" i="0" lang="en-US" sz="2400" u="none" cap="none" strike="noStrike">
                  <a:solidFill>
                    <a:srgbClr val="DDDD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</a:t>
              </a:r>
              <a:endParaRPr/>
            </a:p>
          </p:txBody>
        </p:sp>
      </p:grpSp>
      <p:sp>
        <p:nvSpPr>
          <p:cNvPr id="1027" name="Google Shape;1027;p83"/>
          <p:cNvSpPr/>
          <p:nvPr/>
        </p:nvSpPr>
        <p:spPr>
          <a:xfrm>
            <a:off x="4029714" y="1487725"/>
            <a:ext cx="831697" cy="808450"/>
          </a:xfrm>
          <a:custGeom>
            <a:rect b="b" l="l" r="r" t="t"/>
            <a:pathLst>
              <a:path extrusionOk="0" h="21600" w="19956">
                <a:moveTo>
                  <a:pt x="0" y="0"/>
                </a:moveTo>
                <a:cubicBezTo>
                  <a:pt x="15064" y="2686"/>
                  <a:pt x="21600" y="9886"/>
                  <a:pt x="19607" y="21600"/>
                </a:cubicBezTo>
              </a:path>
            </a:pathLst>
          </a:cu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3"/>
          <p:cNvSpPr/>
          <p:nvPr/>
        </p:nvSpPr>
        <p:spPr>
          <a:xfrm>
            <a:off x="4147906" y="2847433"/>
            <a:ext cx="635144" cy="852936"/>
          </a:xfrm>
          <a:custGeom>
            <a:rect b="b" l="l" r="r" t="t"/>
            <a:pathLst>
              <a:path extrusionOk="0" h="21600" w="21326">
                <a:moveTo>
                  <a:pt x="21318" y="0"/>
                </a:moveTo>
                <a:cubicBezTo>
                  <a:pt x="21600" y="12287"/>
                  <a:pt x="14494" y="19487"/>
                  <a:pt x="0" y="21600"/>
                </a:cubicBezTo>
              </a:path>
            </a:pathLst>
          </a:cu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83"/>
          <p:cNvSpPr/>
          <p:nvPr/>
        </p:nvSpPr>
        <p:spPr>
          <a:xfrm>
            <a:off x="1607655" y="2847433"/>
            <a:ext cx="752389" cy="879779"/>
          </a:xfrm>
          <a:custGeom>
            <a:rect b="b" l="l" r="r" t="t"/>
            <a:pathLst>
              <a:path extrusionOk="0" h="21600" w="20706">
                <a:moveTo>
                  <a:pt x="20706" y="21600"/>
                </a:moveTo>
                <a:cubicBezTo>
                  <a:pt x="5977" y="21488"/>
                  <a:pt x="-894" y="14288"/>
                  <a:pt x="93" y="0"/>
                </a:cubicBezTo>
              </a:path>
            </a:pathLst>
          </a:cu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83"/>
          <p:cNvSpPr/>
          <p:nvPr/>
        </p:nvSpPr>
        <p:spPr>
          <a:xfrm>
            <a:off x="1621529" y="1563791"/>
            <a:ext cx="659906" cy="73238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19" y="11110"/>
                  <a:pt x="7719" y="3910"/>
                  <a:pt x="21600" y="0"/>
                </a:cubicBezTo>
              </a:path>
            </a:pathLst>
          </a:custGeom>
          <a:noFill/>
          <a:ln cap="flat" cmpd="sng" w="9525">
            <a:solidFill>
              <a:srgbClr val="5858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83"/>
          <p:cNvSpPr txBox="1"/>
          <p:nvPr/>
        </p:nvSpPr>
        <p:spPr>
          <a:xfrm>
            <a:off x="6043874" y="1398725"/>
            <a:ext cx="2897701" cy="2532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Reactive - Redux, Mobx, MVI, Mobius, MVPI, MVVMI ...</a:t>
            </a:r>
            <a:endParaRPr/>
          </a:p>
        </p:txBody>
      </p:sp>
      <p:grpSp>
        <p:nvGrpSpPr>
          <p:cNvPr id="1032" name="Google Shape;1032;p8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33" name="Google Shape;1033;p8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p8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pic>
        <p:nvPicPr>
          <p:cNvPr descr="user.png" id="1038" name="Google Shape;103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663" y="2814366"/>
            <a:ext cx="1553369" cy="155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4"/>
          <p:cNvSpPr txBox="1"/>
          <p:nvPr/>
        </p:nvSpPr>
        <p:spPr>
          <a:xfrm>
            <a:off x="3575850" y="1295082"/>
            <a:ext cx="1992300" cy="551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/>
          </a:p>
        </p:txBody>
      </p:sp>
      <p:grpSp>
        <p:nvGrpSpPr>
          <p:cNvPr id="1044" name="Google Shape;1044;p8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45" name="Google Shape;1045;p8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" name="Google Shape;1049;p84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050" name="Google Shape;1050;p8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051" name="Google Shape;1051;p84"/>
          <p:cNvSpPr txBox="1"/>
          <p:nvPr/>
        </p:nvSpPr>
        <p:spPr>
          <a:xfrm>
            <a:off x="261855" y="2016770"/>
            <a:ext cx="8853340" cy="1854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sealed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BaseState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result: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error: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Throwable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5"/>
          <p:cNvSpPr txBox="1"/>
          <p:nvPr/>
        </p:nvSpPr>
        <p:spPr>
          <a:xfrm rot="-5400000">
            <a:off x="-1313425" y="2542175"/>
            <a:ext cx="40545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grpSp>
        <p:nvGrpSpPr>
          <p:cNvPr id="1057" name="Google Shape;1057;p8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58" name="Google Shape;1058;p8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2" name="Google Shape;1062;p85"/>
          <p:cNvSpPr txBox="1"/>
          <p:nvPr/>
        </p:nvSpPr>
        <p:spPr>
          <a:xfrm>
            <a:off x="2054975" y="1430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063" name="Google Shape;1063;p85"/>
          <p:cNvSpPr txBox="1"/>
          <p:nvPr/>
        </p:nvSpPr>
        <p:spPr>
          <a:xfrm>
            <a:off x="1097277" y="487300"/>
            <a:ext cx="7252997" cy="4660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F06292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/////MVIActivity.kt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intents():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Observable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HomeIntents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bind()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viewModel.processIntents(intents())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viewModel.states().observe(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6"/>
          <p:cNvSpPr txBox="1"/>
          <p:nvPr/>
        </p:nvSpPr>
        <p:spPr>
          <a:xfrm>
            <a:off x="2661274" y="425001"/>
            <a:ext cx="40545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ViewModel</a:t>
            </a:r>
            <a:endParaRPr/>
          </a:p>
        </p:txBody>
      </p:sp>
      <p:grpSp>
        <p:nvGrpSpPr>
          <p:cNvPr id="1069" name="Google Shape;1069;p8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70" name="Google Shape;1070;p8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86"/>
          <p:cNvSpPr txBox="1"/>
          <p:nvPr/>
        </p:nvSpPr>
        <p:spPr>
          <a:xfrm>
            <a:off x="2054975" y="1430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075" name="Google Shape;1075;p86"/>
          <p:cNvSpPr txBox="1"/>
          <p:nvPr/>
        </p:nvSpPr>
        <p:spPr>
          <a:xfrm>
            <a:off x="157608" y="842173"/>
            <a:ext cx="8556229" cy="6470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intentsSubject: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PublishSubject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&lt;I&gt; =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PublishSubject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.create()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statesObservable: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Flowable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&lt;S&gt; by lazy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intentsSubject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.map(...)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processIntents(intents: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Observable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&lt;I&gt;)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intents.subscribe(intentsSubject)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states():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LiveData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&lt;S&gt;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LiveDataReactiveStreams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.fromPublisher&lt;S&gt;(statesObservable)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7"/>
          <p:cNvSpPr txBox="1"/>
          <p:nvPr/>
        </p:nvSpPr>
        <p:spPr>
          <a:xfrm>
            <a:off x="2661274" y="425001"/>
            <a:ext cx="40545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ViewModel</a:t>
            </a:r>
            <a:endParaRPr/>
          </a:p>
        </p:txBody>
      </p:sp>
      <p:grpSp>
        <p:nvGrpSpPr>
          <p:cNvPr id="1081" name="Google Shape;1081;p8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82" name="Google Shape;1082;p8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87"/>
          <p:cNvSpPr txBox="1"/>
          <p:nvPr/>
        </p:nvSpPr>
        <p:spPr>
          <a:xfrm>
            <a:off x="2054975" y="1430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087" name="Google Shape;1087;p87"/>
          <p:cNvSpPr txBox="1"/>
          <p:nvPr/>
        </p:nvSpPr>
        <p:spPr>
          <a:xfrm>
            <a:off x="157608" y="-2116927"/>
            <a:ext cx="8556229" cy="6470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intentsSubject: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PublishSubject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&lt;I&gt; =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PublishSubject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.create()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statesObservable: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Flowable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&lt;S&gt; by lazy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intentsSubject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.map(...)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processIntents(intents: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Observable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&lt;I&gt;)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intents.subscribe(intentsSubject)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t/>
            </a:r>
            <a:endParaRPr b="0" i="0" sz="19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states():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LiveData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&lt;S&gt; {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9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9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LiveDataReactiveStreams</a:t>
            </a: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.fromPublisher&lt;S&gt;(statesObservable)</a:t>
            </a:r>
            <a:endParaRPr/>
          </a:p>
          <a:p>
            <a:pPr indent="0" lvl="0" marL="0" marR="0" rtl="0" algn="l">
              <a:lnSpc>
                <a:spcPct val="26842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8"/>
          <p:cNvSpPr txBox="1"/>
          <p:nvPr/>
        </p:nvSpPr>
        <p:spPr>
          <a:xfrm rot="-5400000">
            <a:off x="-1873213" y="2245375"/>
            <a:ext cx="4659001" cy="65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Problem</a:t>
            </a:r>
            <a:endParaRPr/>
          </a:p>
        </p:txBody>
      </p:sp>
      <p:grpSp>
        <p:nvGrpSpPr>
          <p:cNvPr id="1093" name="Google Shape;1093;p8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094" name="Google Shape;1094;p8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88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099" name="Google Shape;1099;p88"/>
          <p:cNvSpPr txBox="1"/>
          <p:nvPr/>
        </p:nvSpPr>
        <p:spPr>
          <a:xfrm>
            <a:off x="964520" y="757912"/>
            <a:ext cx="7214960" cy="4540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etSearch.addTextChangeListener(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TextWatcher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beforeTextChanged(c: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CharSequence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start: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count: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after: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t/>
            </a:r>
            <a:endParaRPr b="0" i="0" sz="15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onTextChanged(c: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CharSequence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start: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count: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after: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t/>
            </a:r>
            <a:endParaRPr b="0" i="0" sz="15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afterTextChanged(s: </a:t>
            </a:r>
            <a:r>
              <a:rPr b="0" i="0" lang="en-US" sz="1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Editable</a:t>
            </a: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500"/>
              <a:buFont typeface="Roboto Mono"/>
              <a:buNone/>
            </a:pPr>
            <a:r>
              <a:rPr b="0" i="0" lang="en-US" sz="1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9"/>
          <p:cNvSpPr txBox="1"/>
          <p:nvPr/>
        </p:nvSpPr>
        <p:spPr>
          <a:xfrm>
            <a:off x="1089574" y="2162700"/>
            <a:ext cx="1914601" cy="67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Roboto Mono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Roboto Mono"/>
                <a:ea typeface="Roboto Mono"/>
                <a:cs typeface="Roboto Mono"/>
                <a:sym typeface="Roboto Mono"/>
              </a:rPr>
              <a:t>Spinner</a:t>
            </a:r>
            <a:endParaRPr/>
          </a:p>
        </p:txBody>
      </p:sp>
      <p:sp>
        <p:nvSpPr>
          <p:cNvPr id="1105" name="Google Shape;1105;p89"/>
          <p:cNvSpPr txBox="1"/>
          <p:nvPr/>
        </p:nvSpPr>
        <p:spPr>
          <a:xfrm>
            <a:off x="4139724" y="2162700"/>
            <a:ext cx="3914700" cy="67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Roboto Mono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Roboto Mono"/>
                <a:ea typeface="Roboto Mono"/>
                <a:cs typeface="Roboto Mono"/>
                <a:sym typeface="Roboto Mono"/>
              </a:rPr>
              <a:t>SpinnerAdapter</a:t>
            </a:r>
            <a:endParaRPr/>
          </a:p>
        </p:txBody>
      </p:sp>
      <p:sp>
        <p:nvSpPr>
          <p:cNvPr id="1106" name="Google Shape;1106;p89"/>
          <p:cNvSpPr txBox="1"/>
          <p:nvPr/>
        </p:nvSpPr>
        <p:spPr>
          <a:xfrm>
            <a:off x="1472500" y="4053749"/>
            <a:ext cx="5252700" cy="67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Roboto Mono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Roboto Mono"/>
                <a:ea typeface="Roboto Mono"/>
                <a:cs typeface="Roboto Mono"/>
                <a:sym typeface="Roboto Mono"/>
              </a:rPr>
              <a:t>OnItemSelectedListener</a:t>
            </a:r>
            <a:endParaRPr/>
          </a:p>
        </p:txBody>
      </p:sp>
      <p:grpSp>
        <p:nvGrpSpPr>
          <p:cNvPr id="1107" name="Google Shape;1107;p8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08" name="Google Shape;1108;p8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89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13" name="Google Shape;1113;p89"/>
          <p:cNvSpPr txBox="1"/>
          <p:nvPr/>
        </p:nvSpPr>
        <p:spPr>
          <a:xfrm>
            <a:off x="2242499" y="695050"/>
            <a:ext cx="46590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Problem 2</a:t>
            </a:r>
            <a:endParaRPr/>
          </a:p>
        </p:txBody>
      </p:sp>
      <p:sp>
        <p:nvSpPr>
          <p:cNvPr id="1114" name="Google Shape;1114;p8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0"/>
          <p:cNvSpPr txBox="1"/>
          <p:nvPr/>
        </p:nvSpPr>
        <p:spPr>
          <a:xfrm>
            <a:off x="3226074" y="1985024"/>
            <a:ext cx="2795102" cy="117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Roboto Mono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Jetpack Compose</a:t>
            </a:r>
            <a:endParaRPr/>
          </a:p>
        </p:txBody>
      </p:sp>
      <p:pic>
        <p:nvPicPr>
          <p:cNvPr descr="Google Shape;1088;p89" id="1120" name="Google Shape;112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699" y="1111112"/>
            <a:ext cx="2921276" cy="2921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9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22" name="Google Shape;1122;p9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9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6" name="Google Shape;1126;p90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27" name="Google Shape;1127;p90"/>
          <p:cNvSpPr txBox="1"/>
          <p:nvPr/>
        </p:nvSpPr>
        <p:spPr>
          <a:xfrm>
            <a:off x="2242499" y="695050"/>
            <a:ext cx="4659002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Solution</a:t>
            </a:r>
            <a:endParaRPr/>
          </a:p>
        </p:txBody>
      </p:sp>
      <p:sp>
        <p:nvSpPr>
          <p:cNvPr id="1128" name="Google Shape;1128;p9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1"/>
          <p:cNvSpPr txBox="1"/>
          <p:nvPr/>
        </p:nvSpPr>
        <p:spPr>
          <a:xfrm>
            <a:off x="4493500" y="2010425"/>
            <a:ext cx="4260301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3000"/>
              <a:buFont typeface="Montserrat"/>
              <a:buNone/>
            </a:pPr>
            <a:r>
              <a:rPr b="1" i="0" lang="en-US" sz="3000" u="none" cap="none" strike="noStrike">
                <a:solidFill>
                  <a:srgbClr val="DDDDDD"/>
                </a:solidFill>
                <a:latin typeface="Montserrat"/>
                <a:ea typeface="Montserrat"/>
                <a:cs typeface="Montserrat"/>
                <a:sym typeface="Montserrat"/>
              </a:rPr>
              <a:t>Let’s build a statefull App</a:t>
            </a:r>
            <a:endParaRPr/>
          </a:p>
        </p:txBody>
      </p:sp>
      <p:grpSp>
        <p:nvGrpSpPr>
          <p:cNvPr id="1134" name="Google Shape;1134;p9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35" name="Google Shape;1135;p9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91"/>
          <p:cNvSpPr txBox="1"/>
          <p:nvPr/>
        </p:nvSpPr>
        <p:spPr>
          <a:xfrm>
            <a:off x="3197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40" name="Google Shape;1140;p9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pic>
        <p:nvPicPr>
          <p:cNvPr descr="Let's Talk Composing UI __ DevFest Baroda '19.mp4" id="1141" name="Google Shape;114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9" y="82071"/>
            <a:ext cx="2839012" cy="504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9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47" name="Google Shape;1147;p9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9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9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92"/>
          <p:cNvSpPr txBox="1"/>
          <p:nvPr/>
        </p:nvSpPr>
        <p:spPr>
          <a:xfrm>
            <a:off x="3197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52" name="Google Shape;1152;p9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pic>
        <p:nvPicPr>
          <p:cNvPr descr="Let's Talk Composing UI __ DevFest Baroda '19.mp4" id="1153" name="Google Shape;115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9" y="82071"/>
            <a:ext cx="2839012" cy="504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2"/>
          <p:cNvSpPr txBox="1"/>
          <p:nvPr/>
        </p:nvSpPr>
        <p:spPr>
          <a:xfrm>
            <a:off x="3443537" y="1647824"/>
            <a:ext cx="4775976" cy="1847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name: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25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email: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25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983850" y="640038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Talk Covers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grpSp>
        <p:nvGrpSpPr>
          <p:cNvPr id="156" name="Google Shape;156;p21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57" name="Google Shape;157;p2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1"/>
          <p:cNvSpPr txBox="1"/>
          <p:nvPr/>
        </p:nvSpPr>
        <p:spPr>
          <a:xfrm>
            <a:off x="983850" y="1418775"/>
            <a:ext cx="7190700" cy="1402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should we care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to Use Jetpack Compose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Compose Works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000"/>
              <a:buFont typeface="Montserrat Medium"/>
              <a:buChar char="●"/>
            </a:pPr>
            <a:r>
              <a:rPr b="0" i="0" lang="en-US" sz="2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manage States with Compose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9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60" name="Google Shape;1160;p9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93"/>
          <p:cNvSpPr txBox="1"/>
          <p:nvPr/>
        </p:nvSpPr>
        <p:spPr>
          <a:xfrm>
            <a:off x="3197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65" name="Google Shape;1165;p9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pic>
        <p:nvPicPr>
          <p:cNvPr descr="Let's Talk Composing UI __ DevFest Baroda '19.mp4" id="1166" name="Google Shape;116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9" y="82071"/>
            <a:ext cx="2839012" cy="504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93"/>
          <p:cNvSpPr txBox="1"/>
          <p:nvPr/>
        </p:nvSpPr>
        <p:spPr>
          <a:xfrm>
            <a:off x="3081528" y="843774"/>
            <a:ext cx="5499994" cy="414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sealed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errorDetails: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9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73" name="Google Shape;1173;p9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7" name="Google Shape;1177;p94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78" name="Google Shape;1178;p9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179" name="Google Shape;1179;p94"/>
          <p:cNvSpPr txBox="1"/>
          <p:nvPr/>
        </p:nvSpPr>
        <p:spPr>
          <a:xfrm>
            <a:off x="678755" y="1644650"/>
            <a:ext cx="778649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BaseViewModel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UserIntents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UserActions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UserResults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states():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LiveData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9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85" name="Google Shape;1185;p9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9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95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190" name="Google Shape;1190;p9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191" name="Google Shape;1191;p95"/>
          <p:cNvSpPr txBox="1"/>
          <p:nvPr/>
        </p:nvSpPr>
        <p:spPr>
          <a:xfrm>
            <a:off x="373899" y="1968500"/>
            <a:ext cx="8396202" cy="1206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getUserAsync():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Observable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6"/>
          <p:cNvSpPr txBox="1"/>
          <p:nvPr/>
        </p:nvSpPr>
        <p:spPr>
          <a:xfrm>
            <a:off x="3197299" y="2245375"/>
            <a:ext cx="2591401" cy="65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UI</a:t>
            </a:r>
            <a:endParaRPr/>
          </a:p>
        </p:txBody>
      </p:sp>
      <p:grpSp>
        <p:nvGrpSpPr>
          <p:cNvPr id="1197" name="Google Shape;1197;p9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198" name="Google Shape;1198;p9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2" name="Google Shape;1202;p96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03" name="Google Shape;1203;p9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7"/>
          <p:cNvSpPr txBox="1"/>
          <p:nvPr/>
        </p:nvSpPr>
        <p:spPr>
          <a:xfrm>
            <a:off x="6931445" y="124024"/>
            <a:ext cx="25914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Success</a:t>
            </a:r>
            <a:endParaRPr/>
          </a:p>
        </p:txBody>
      </p:sp>
      <p:grpSp>
        <p:nvGrpSpPr>
          <p:cNvPr id="1209" name="Google Shape;1209;p9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10" name="Google Shape;1210;p9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Google Shape;1214;p97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15" name="Google Shape;1215;p9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16" name="Google Shape;1216;p97"/>
          <p:cNvSpPr txBox="1"/>
          <p:nvPr/>
        </p:nvSpPr>
        <p:spPr>
          <a:xfrm>
            <a:off x="175014" y="533839"/>
            <a:ext cx="8793973" cy="1023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"Name: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user.name,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h6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"Email: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 = +themeTextStyle { body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user.email,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8"/>
          <p:cNvSpPr txBox="1"/>
          <p:nvPr/>
        </p:nvSpPr>
        <p:spPr>
          <a:xfrm>
            <a:off x="6931445" y="124024"/>
            <a:ext cx="25914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Success</a:t>
            </a:r>
            <a:endParaRPr/>
          </a:p>
        </p:txBody>
      </p:sp>
      <p:grpSp>
        <p:nvGrpSpPr>
          <p:cNvPr id="1222" name="Google Shape;1222;p9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23" name="Google Shape;1223;p9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7" name="Google Shape;1227;p98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28" name="Google Shape;1228;p9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29" name="Google Shape;1229;p98"/>
          <p:cNvSpPr txBox="1"/>
          <p:nvPr/>
        </p:nvSpPr>
        <p:spPr>
          <a:xfrm>
            <a:off x="175014" y="-3163230"/>
            <a:ext cx="8793973" cy="1023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"Name: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user.name,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h6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"Email: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user.email,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9"/>
          <p:cNvSpPr txBox="1"/>
          <p:nvPr/>
        </p:nvSpPr>
        <p:spPr>
          <a:xfrm>
            <a:off x="6931445" y="124024"/>
            <a:ext cx="25914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Success</a:t>
            </a:r>
            <a:endParaRPr/>
          </a:p>
        </p:txBody>
      </p:sp>
      <p:grpSp>
        <p:nvGrpSpPr>
          <p:cNvPr id="1235" name="Google Shape;1235;p9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36" name="Google Shape;1236;p9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0" name="Google Shape;1240;p99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41" name="Google Shape;1241;p9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42" name="Google Shape;1242;p99"/>
          <p:cNvSpPr txBox="1"/>
          <p:nvPr/>
        </p:nvSpPr>
        <p:spPr>
          <a:xfrm>
            <a:off x="175014" y="-5563302"/>
            <a:ext cx="8793973" cy="1023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"Name: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user.name,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h6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"Email: 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user.email,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0"/>
          <p:cNvSpPr txBox="1"/>
          <p:nvPr/>
        </p:nvSpPr>
        <p:spPr>
          <a:xfrm>
            <a:off x="6931445" y="124024"/>
            <a:ext cx="25914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Success</a:t>
            </a:r>
            <a:endParaRPr/>
          </a:p>
        </p:txBody>
      </p:sp>
      <p:grpSp>
        <p:nvGrpSpPr>
          <p:cNvPr id="1248" name="Google Shape;1248;p10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49" name="Google Shape;1249;p10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0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0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0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3" name="Google Shape;1253;p100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54" name="Google Shape;1254;p10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55" name="Google Shape;1255;p100"/>
          <p:cNvSpPr txBox="1"/>
          <p:nvPr/>
        </p:nvSpPr>
        <p:spPr>
          <a:xfrm>
            <a:off x="1631472" y="767855"/>
            <a:ext cx="5881056" cy="435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(user: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onReloadClick: () -&gt;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Padding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(padding = 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16.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dp)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"Name: "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 = +themeTextStyle 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user.name, style = +themeTextStyle { h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1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"Email: "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,style = +themeTextStyle 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Span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user.email, style = +themeTextStyle { h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000"/>
              <a:buFont typeface="Roboto Mono"/>
              <a:buNone/>
            </a:pP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01"/>
          <p:cNvSpPr txBox="1"/>
          <p:nvPr/>
        </p:nvSpPr>
        <p:spPr>
          <a:xfrm>
            <a:off x="7067649" y="124024"/>
            <a:ext cx="2591401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Error</a:t>
            </a:r>
            <a:endParaRPr/>
          </a:p>
        </p:txBody>
      </p:sp>
      <p:grpSp>
        <p:nvGrpSpPr>
          <p:cNvPr id="1261" name="Google Shape;1261;p10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62" name="Google Shape;1262;p10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0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0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0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6" name="Google Shape;1266;p101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67" name="Google Shape;1267;p10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68" name="Google Shape;1268;p101"/>
          <p:cNvSpPr txBox="1"/>
          <p:nvPr/>
        </p:nvSpPr>
        <p:spPr>
          <a:xfrm>
            <a:off x="197657" y="469709"/>
            <a:ext cx="8748686" cy="495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(onReloadClick: ()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 failed"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-US" sz="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+themeTextStyle { body</a:t>
            </a:r>
            <a:r>
              <a:rPr b="0" i="0" lang="en-US" sz="1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-US" sz="1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(onReloadClick)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2"/>
          <p:cNvSpPr txBox="1"/>
          <p:nvPr/>
        </p:nvSpPr>
        <p:spPr>
          <a:xfrm>
            <a:off x="3276300" y="3771694"/>
            <a:ext cx="2591400" cy="1122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Medium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Reload Button</a:t>
            </a:r>
            <a:endParaRPr/>
          </a:p>
        </p:txBody>
      </p:sp>
      <p:grpSp>
        <p:nvGrpSpPr>
          <p:cNvPr id="1274" name="Google Shape;1274;p10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75" name="Google Shape;1275;p10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0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0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0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102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80" name="Google Shape;1280;p10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81" name="Google Shape;1281;p102"/>
          <p:cNvSpPr txBox="1"/>
          <p:nvPr/>
        </p:nvSpPr>
        <p:spPr>
          <a:xfrm>
            <a:off x="709166" y="1130300"/>
            <a:ext cx="7725668" cy="2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ReloadButton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(onReloadClick: () -&gt;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Unit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Button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(onClick = onReloadClick,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 = </a:t>
            </a:r>
            <a:r>
              <a:rPr b="0" i="0" lang="en-US" sz="2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"Reload"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color = +themeColor { lightGray })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https://rivu.dev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2380050" y="2245412"/>
            <a:ext cx="4383900" cy="65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 SemiBold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Should We Care</a:t>
            </a:r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-232852" y="-7052"/>
            <a:ext cx="9913254" cy="98704"/>
            <a:chOff x="-1" y="-1"/>
            <a:chExt cx="9913252" cy="98702"/>
          </a:xfrm>
        </p:grpSpPr>
        <p:sp>
          <p:nvSpPr>
            <p:cNvPr id="169" name="Google Shape;169;p2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103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287" name="Google Shape;1287;p103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03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03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03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103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292" name="Google Shape;1292;p103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293" name="Google Shape;1293;p103"/>
          <p:cNvSpPr txBox="1"/>
          <p:nvPr/>
        </p:nvSpPr>
        <p:spPr>
          <a:xfrm>
            <a:off x="169650" y="748045"/>
            <a:ext cx="6048724" cy="414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sealed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errorDetails: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04"/>
          <p:cNvSpPr txBox="1"/>
          <p:nvPr/>
        </p:nvSpPr>
        <p:spPr>
          <a:xfrm>
            <a:off x="5681119" y="1661174"/>
            <a:ext cx="3672600" cy="1821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State change </a:t>
            </a:r>
            <a:r>
              <a:rPr b="0" i="0" lang="en-US" sz="30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the UI Level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3000"/>
              <a:buFont typeface="Montserrat Light"/>
              <a:buNone/>
            </a:pPr>
            <a:r>
              <a:rPr b="0" i="0" lang="en-US" sz="3000" u="none" cap="none" strike="noStrike">
                <a:solidFill>
                  <a:srgbClr val="A7A7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 ways</a:t>
            </a:r>
            <a:endParaRPr/>
          </a:p>
        </p:txBody>
      </p:sp>
      <p:grpSp>
        <p:nvGrpSpPr>
          <p:cNvPr id="1299" name="Google Shape;1299;p104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00" name="Google Shape;1300;p104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4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4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4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4" name="Google Shape;1304;p104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305" name="Google Shape;1305;p104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306" name="Google Shape;1306;p104"/>
          <p:cNvSpPr txBox="1"/>
          <p:nvPr/>
        </p:nvSpPr>
        <p:spPr>
          <a:xfrm>
            <a:off x="169650" y="748045"/>
            <a:ext cx="6048724" cy="414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sealed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data class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errorDetails: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/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</a:t>
            </a:r>
            <a:r>
              <a:rPr b="0" i="0" lang="en-US" sz="2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18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5"/>
          <p:cNvSpPr txBox="1"/>
          <p:nvPr/>
        </p:nvSpPr>
        <p:spPr>
          <a:xfrm>
            <a:off x="6901069" y="17482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A7A7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  <p:grpSp>
        <p:nvGrpSpPr>
          <p:cNvPr id="1312" name="Google Shape;1312;p105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13" name="Google Shape;1313;p105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5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5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5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105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318" name="Google Shape;1318;p105"/>
          <p:cNvSpPr txBox="1"/>
          <p:nvPr/>
        </p:nvSpPr>
        <p:spPr>
          <a:xfrm rot="-5400000">
            <a:off x="-810605" y="1378281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19" name="Google Shape;1319;p105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320" name="Google Shape;1320;p105"/>
          <p:cNvSpPr txBox="1"/>
          <p:nvPr/>
        </p:nvSpPr>
        <p:spPr>
          <a:xfrm>
            <a:off x="2110923" y="663936"/>
            <a:ext cx="5225704" cy="408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StateExampleActivity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t/>
            </a:r>
            <a:endParaRPr b="0" i="0" sz="12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(presenter)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200"/>
              <a:buFont typeface="Roboto Mono"/>
              <a:buNone/>
            </a:pPr>
            <a:r>
              <a:rPr b="0" i="0" lang="en-US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6"/>
          <p:cNvSpPr txBox="1"/>
          <p:nvPr/>
        </p:nvSpPr>
        <p:spPr>
          <a:xfrm>
            <a:off x="6901070" y="17482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A7A7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  <p:grpSp>
        <p:nvGrpSpPr>
          <p:cNvPr id="1326" name="Google Shape;1326;p106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27" name="Google Shape;1327;p106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06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06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6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1" name="Google Shape;1331;p106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332" name="Google Shape;1332;p106"/>
          <p:cNvSpPr txBox="1"/>
          <p:nvPr/>
        </p:nvSpPr>
        <p:spPr>
          <a:xfrm rot="-5400000">
            <a:off x="-874105" y="1378281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33" name="Google Shape;1333;p106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334" name="Google Shape;1334;p106"/>
          <p:cNvSpPr txBox="1"/>
          <p:nvPr/>
        </p:nvSpPr>
        <p:spPr>
          <a:xfrm>
            <a:off x="595636" y="843774"/>
            <a:ext cx="8701039" cy="6807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(presenter)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07"/>
          <p:cNvSpPr txBox="1"/>
          <p:nvPr/>
        </p:nvSpPr>
        <p:spPr>
          <a:xfrm>
            <a:off x="540882" y="-1246022"/>
            <a:ext cx="8701039" cy="6426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StateExampleActivity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85714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1400"/>
              <a:buFont typeface="Roboto Mono"/>
              <a:buNone/>
            </a:pPr>
            <a:r>
              <a:t/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@Inject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lateinit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setContent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CraneWrapper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CustomTheme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(presenter)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  <p:sp>
        <p:nvSpPr>
          <p:cNvPr id="1340" name="Google Shape;1340;p107"/>
          <p:cNvSpPr txBox="1"/>
          <p:nvPr/>
        </p:nvSpPr>
        <p:spPr>
          <a:xfrm>
            <a:off x="7083585" y="1435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A7A7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Activity</a:t>
            </a:r>
            <a:endParaRPr/>
          </a:p>
        </p:txBody>
      </p:sp>
      <p:grpSp>
        <p:nvGrpSpPr>
          <p:cNvPr id="1341" name="Google Shape;1341;p107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42" name="Google Shape;1342;p107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07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7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07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6" name="Google Shape;1346;p107"/>
          <p:cNvSpPr txBox="1"/>
          <p:nvPr/>
        </p:nvSpPr>
        <p:spPr>
          <a:xfrm rot="-5400000">
            <a:off x="-874105" y="1378281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47" name="Google Shape;1347;p107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108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53" name="Google Shape;1353;p108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8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8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08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7" name="Google Shape;1357;p108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358" name="Google Shape;1358;p108"/>
          <p:cNvSpPr txBox="1"/>
          <p:nvPr/>
        </p:nvSpPr>
        <p:spPr>
          <a:xfrm rot="-5400000">
            <a:off x="-863535" y="1387407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59" name="Google Shape;1359;p108"/>
          <p:cNvSpPr txBox="1"/>
          <p:nvPr/>
        </p:nvSpPr>
        <p:spPr>
          <a:xfrm>
            <a:off x="7209462" y="79574"/>
            <a:ext cx="1864800" cy="74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Font typeface="Montserrat Light"/>
              <a:buNone/>
            </a:pPr>
            <a:r>
              <a:rPr b="0" i="0" lang="en-US" sz="18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Root Composable</a:t>
            </a:r>
            <a:endParaRPr/>
          </a:p>
        </p:txBody>
      </p:sp>
      <p:sp>
        <p:nvSpPr>
          <p:cNvPr id="1360" name="Google Shape;1360;p108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361" name="Google Shape;1361;p108"/>
          <p:cNvSpPr txBox="1"/>
          <p:nvPr/>
        </p:nvSpPr>
        <p:spPr>
          <a:xfrm>
            <a:off x="601955" y="843774"/>
            <a:ext cx="8243640" cy="13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data = +state { stateModel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onReloadClick()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data.value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(stateModel)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+onCommit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.subscribe { userViewState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data.value = userViewState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9"/>
          <p:cNvSpPr txBox="1"/>
          <p:nvPr/>
        </p:nvSpPr>
        <p:spPr>
          <a:xfrm>
            <a:off x="601955" y="-1428537"/>
            <a:ext cx="8243640" cy="13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data = +state { stateModel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onReloadClick()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data.value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(stateModel)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+onCommit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.subscribe { userViewState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data.value = userViewState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109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68" name="Google Shape;1368;p109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09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09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09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2" name="Google Shape;1372;p109"/>
          <p:cNvSpPr txBox="1"/>
          <p:nvPr/>
        </p:nvSpPr>
        <p:spPr>
          <a:xfrm rot="-5400000">
            <a:off x="-863535" y="1387407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73" name="Google Shape;1373;p109"/>
          <p:cNvSpPr txBox="1"/>
          <p:nvPr/>
        </p:nvSpPr>
        <p:spPr>
          <a:xfrm>
            <a:off x="7209463" y="79574"/>
            <a:ext cx="1864800" cy="74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Font typeface="Montserrat Light"/>
              <a:buNone/>
            </a:pPr>
            <a:r>
              <a:rPr b="0" i="0" lang="en-US" sz="18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Root Composable</a:t>
            </a:r>
            <a:endParaRPr/>
          </a:p>
        </p:txBody>
      </p:sp>
      <p:sp>
        <p:nvSpPr>
          <p:cNvPr id="1374" name="Google Shape;1374;p109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0"/>
          <p:cNvSpPr txBox="1"/>
          <p:nvPr/>
        </p:nvSpPr>
        <p:spPr>
          <a:xfrm>
            <a:off x="601955" y="-3828609"/>
            <a:ext cx="8243640" cy="13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data = +state { stateModel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onReloadClick()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data.value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(stateModel)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+onCommit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.subscribe { userViewState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data.value = userViewState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0" name="Google Shape;1380;p110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81" name="Google Shape;1381;p110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10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10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10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110"/>
          <p:cNvSpPr txBox="1"/>
          <p:nvPr/>
        </p:nvSpPr>
        <p:spPr>
          <a:xfrm rot="-5400000">
            <a:off x="-863535" y="1387407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86" name="Google Shape;1386;p110"/>
          <p:cNvSpPr txBox="1"/>
          <p:nvPr/>
        </p:nvSpPr>
        <p:spPr>
          <a:xfrm>
            <a:off x="7209463" y="79574"/>
            <a:ext cx="1864800" cy="74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Font typeface="Montserrat Light"/>
              <a:buNone/>
            </a:pPr>
            <a:r>
              <a:rPr b="0" i="0" lang="en-US" sz="18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Root Composable</a:t>
            </a:r>
            <a:endParaRPr/>
          </a:p>
        </p:txBody>
      </p:sp>
      <p:sp>
        <p:nvSpPr>
          <p:cNvPr id="1387" name="Google Shape;1387;p110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1"/>
          <p:cNvSpPr txBox="1"/>
          <p:nvPr/>
        </p:nvSpPr>
        <p:spPr>
          <a:xfrm>
            <a:off x="601955" y="-9194549"/>
            <a:ext cx="8243640" cy="13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StateComposable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presenter: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Presenter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stateModel: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data = +state { stateModel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onReloadClick()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data.value =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t/>
            </a:r>
            <a:endParaRPr b="0" i="0" sz="20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(stateModel)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Loading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+onCommit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presenter.getUserAsync()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.subscribe { userViewState -&gt;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data.value = userViewState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(text = </a:t>
            </a:r>
            <a:r>
              <a:rPr b="0" i="0" lang="en-US" sz="20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"Loading"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style = +themeTextStyle { h</a:t>
            </a:r>
            <a:r>
              <a:rPr b="0" i="0" lang="en-US" sz="20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})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Failure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ErrorBody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UserViewState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 = stateModel.user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en-US" sz="20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(user, ::onReloadClick)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/>
          </a:p>
          <a:p>
            <a:pPr indent="0" lvl="0" marL="0" marR="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000"/>
              <a:buFont typeface="Roboto Mono"/>
              <a:buNone/>
            </a:pPr>
            <a:r>
              <a:rPr b="0" i="0" lang="en-US" sz="20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Google Shape;1393;p111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394" name="Google Shape;1394;p111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11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11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11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8" name="Google Shape;1398;p111"/>
          <p:cNvSpPr txBox="1"/>
          <p:nvPr/>
        </p:nvSpPr>
        <p:spPr>
          <a:xfrm rot="-5400000">
            <a:off x="-863535" y="1387407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1</a:t>
            </a:r>
            <a:endParaRPr/>
          </a:p>
        </p:txBody>
      </p:sp>
      <p:sp>
        <p:nvSpPr>
          <p:cNvPr id="1399" name="Google Shape;1399;p111"/>
          <p:cNvSpPr txBox="1"/>
          <p:nvPr/>
        </p:nvSpPr>
        <p:spPr>
          <a:xfrm>
            <a:off x="7209463" y="79574"/>
            <a:ext cx="1864800" cy="741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800"/>
              <a:buFont typeface="Montserrat Light"/>
              <a:buNone/>
            </a:pPr>
            <a:r>
              <a:rPr b="0" i="0" lang="en-US" sz="18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Root Composable</a:t>
            </a:r>
            <a:endParaRPr/>
          </a:p>
        </p:txBody>
      </p:sp>
      <p:sp>
        <p:nvSpPr>
          <p:cNvPr id="1400" name="Google Shape;1400;p111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2"/>
          <p:cNvSpPr txBox="1"/>
          <p:nvPr/>
        </p:nvSpPr>
        <p:spPr>
          <a:xfrm rot="5400000">
            <a:off x="7735619" y="936386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2400"/>
              <a:buFont typeface="Montserrat Light"/>
              <a:buNone/>
            </a:pPr>
            <a:r>
              <a:rPr b="0" i="0" lang="en-US" sz="2400" u="none" cap="none" strike="noStrike">
                <a:solidFill>
                  <a:srgbClr val="DDDDD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 Class</a:t>
            </a:r>
            <a:endParaRPr/>
          </a:p>
        </p:txBody>
      </p:sp>
      <p:grpSp>
        <p:nvGrpSpPr>
          <p:cNvPr id="1406" name="Google Shape;1406;p112"/>
          <p:cNvGrpSpPr/>
          <p:nvPr/>
        </p:nvGrpSpPr>
        <p:grpSpPr>
          <a:xfrm>
            <a:off x="-232852" y="-41677"/>
            <a:ext cx="9913254" cy="98704"/>
            <a:chOff x="-1" y="-1"/>
            <a:chExt cx="9913252" cy="98702"/>
          </a:xfrm>
        </p:grpSpPr>
        <p:sp>
          <p:nvSpPr>
            <p:cNvPr id="1407" name="Google Shape;1407;p112"/>
            <p:cNvSpPr/>
            <p:nvPr/>
          </p:nvSpPr>
          <p:spPr>
            <a:xfrm>
              <a:off x="-1" y="-1"/>
              <a:ext cx="2398801" cy="987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12"/>
            <p:cNvSpPr/>
            <p:nvPr/>
          </p:nvSpPr>
          <p:spPr>
            <a:xfrm>
              <a:off x="2398799" y="-1"/>
              <a:ext cx="2335201" cy="9870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12"/>
            <p:cNvSpPr/>
            <p:nvPr/>
          </p:nvSpPr>
          <p:spPr>
            <a:xfrm>
              <a:off x="4734000" y="-1"/>
              <a:ext cx="2610601" cy="98702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12"/>
            <p:cNvSpPr/>
            <p:nvPr/>
          </p:nvSpPr>
          <p:spPr>
            <a:xfrm>
              <a:off x="7302650" y="-1"/>
              <a:ext cx="2610601" cy="98702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1" name="Google Shape;1411;p112"/>
          <p:cNvSpPr txBox="1"/>
          <p:nvPr/>
        </p:nvSpPr>
        <p:spPr>
          <a:xfrm>
            <a:off x="2054975" y="206574"/>
            <a:ext cx="5267100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SemiBol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Manage States with Compose</a:t>
            </a:r>
            <a:endParaRPr/>
          </a:p>
        </p:txBody>
      </p:sp>
      <p:sp>
        <p:nvSpPr>
          <p:cNvPr id="1412" name="Google Shape;1412;p112"/>
          <p:cNvSpPr txBox="1"/>
          <p:nvPr/>
        </p:nvSpPr>
        <p:spPr>
          <a:xfrm>
            <a:off x="7067649" y="4683605"/>
            <a:ext cx="2591401" cy="513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@rivuchakraborty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Roboto Mono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https://rivu.dev</a:t>
            </a:r>
            <a:endParaRPr/>
          </a:p>
        </p:txBody>
      </p:sp>
      <p:sp>
        <p:nvSpPr>
          <p:cNvPr id="1413" name="Google Shape;1413;p112"/>
          <p:cNvSpPr txBox="1"/>
          <p:nvPr/>
        </p:nvSpPr>
        <p:spPr>
          <a:xfrm rot="-5400000">
            <a:off x="-875006" y="1795404"/>
            <a:ext cx="2303401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Approach 2</a:t>
            </a:r>
            <a:endParaRPr/>
          </a:p>
        </p:txBody>
      </p:sp>
      <p:sp>
        <p:nvSpPr>
          <p:cNvPr id="1414" name="Google Shape;1414;p112"/>
          <p:cNvSpPr txBox="1"/>
          <p:nvPr/>
        </p:nvSpPr>
        <p:spPr>
          <a:xfrm>
            <a:off x="1347804" y="933450"/>
            <a:ext cx="6681441" cy="327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FBC02D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@Model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4DD0E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ViewStateModel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0" i="0" sz="1400" u="none" cap="none" strike="noStrike">
              <a:solidFill>
                <a:srgbClr val="ECEF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user: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? = </a:t>
            </a: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error: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5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-US" sz="25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isLoading: </a:t>
            </a:r>
            <a:r>
              <a:rPr b="0" i="0" lang="en-US" sz="25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0" i="0" lang="en-US" sz="25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0" lvl="0" marL="0" marR="0" rtl="0" algn="l">
              <a:lnSpc>
                <a:spcPct val="268000"/>
              </a:lnSpc>
              <a:spcBef>
                <a:spcPts val="0"/>
              </a:spcBef>
              <a:spcAft>
                <a:spcPts val="0"/>
              </a:spcAft>
              <a:buClr>
                <a:srgbClr val="ECEFF1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